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4" r:id="rId7"/>
    <p:sldId id="265" r:id="rId8"/>
    <p:sldId id="261" r:id="rId9"/>
  </p:sldIdLst>
  <p:sldSz cx="12192000" cy="6858000"/>
  <p:notesSz cx="6858000" cy="9144000"/>
  <p:custDataLst>
    <p:tags r:id="rId11"/>
  </p:custDataLst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99CC"/>
    <a:srgbClr val="5FA3CD"/>
    <a:srgbClr val="6A9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651" autoAdjust="0"/>
  </p:normalViewPr>
  <p:slideViewPr>
    <p:cSldViewPr snapToGrid="0">
      <p:cViewPr>
        <p:scale>
          <a:sx n="50" d="100"/>
          <a:sy n="50" d="100"/>
        </p:scale>
        <p:origin x="-1482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6CF14-1B6D-4CF6-8BA7-8F9624C8A6AB}" type="datetimeFigureOut">
              <a:rPr lang="en-US"/>
              <a:pPr>
                <a:defRPr/>
              </a:pPr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08CA10-2C72-47A0-BAD9-F5AE37FC1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38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99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4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2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5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8CA10-2C72-47A0-BAD9-F5AE37FC11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43F9B8-86F5-4CAD-853A-A50F84FFF009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63E4B-9B88-401B-91E7-92D79060FF7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73220-D986-41ED-BAA1-959EAF104A35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98879-3709-49BB-B35F-37D4E6CCEBB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7C3085-F820-43CD-944B-A5EC9F6CAB2D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31D9B-22E4-43C9-8548-ABFA944C7CB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0B1C6-C267-4DE3-B3AD-474F058B12E5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638DE-8AA2-48CC-A190-0BECD8E3118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4F574-B1E5-4590-A2BE-8D7972956444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ED3EE-EE9C-4F30-AA2B-AA0524FE851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6C28E-6F89-4311-A271-42B94FFDD3C0}" type="datetime1">
              <a:rPr lang="id-ID" smtClean="0"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3012A-90CD-4B2C-AE37-81E106A8DCB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45450-8B7D-468A-84ED-FE323D5C7894}" type="datetime1">
              <a:rPr lang="id-ID" smtClean="0"/>
              <a:t>06/03/2015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33258-3C90-4C69-B0F5-16C4AE1CAEE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08DC8-C9CF-42A9-8AE2-BFF0A44D9793}" type="datetime1">
              <a:rPr lang="id-ID" smtClean="0"/>
              <a:t>06/03/2015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132B-552A-4D40-9BDF-6754685C70F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A3EA4-F12A-422D-923C-FCAB92939A26}" type="datetime1">
              <a:rPr lang="id-ID" smtClean="0"/>
              <a:t>06/03/2015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03D740-46F7-4C50-9D20-7BBE4EAE21DA}" type="datetime1">
              <a:rPr lang="id-ID" smtClean="0"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2624B-842E-4F3F-882E-FFCA5A558C1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ABAF93-134D-4654-B4A0-38529603924B}" type="datetime1">
              <a:rPr lang="id-ID" smtClean="0"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22DF0-144D-4477-A9C8-3584E5DE5CD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CD7A3D3-F277-4F3A-9240-831D9D50D94D}" type="datetime1">
              <a:rPr lang="id-ID" smtClean="0"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78D1A13-756E-4A17-9D34-E4CC1294391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85784" y="2031636"/>
            <a:ext cx="9006116" cy="3472544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/>
              <a:t>Perkalian</a:t>
            </a:r>
            <a:r>
              <a:rPr lang="en-US" sz="16000" b="1" dirty="0"/>
              <a:t> </a:t>
            </a:r>
            <a:r>
              <a:rPr lang="en-US" sz="16000" b="1" dirty="0" err="1" smtClean="0"/>
              <a:t>dengan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skalar</a:t>
            </a:r>
            <a:endParaRPr lang="en-US" sz="16000" b="1" dirty="0"/>
          </a:p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/>
              <a:t>Pergeseran</a:t>
            </a:r>
            <a:r>
              <a:rPr lang="en-US" sz="16000" b="1" dirty="0"/>
              <a:t> </a:t>
            </a:r>
            <a:r>
              <a:rPr lang="en-US" sz="16000" b="1" dirty="0" err="1"/>
              <a:t>sinyal</a:t>
            </a:r>
            <a:endParaRPr lang="en-US" sz="16000" b="1" dirty="0"/>
          </a:p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/>
              <a:t>Pencerminan</a:t>
            </a:r>
            <a:r>
              <a:rPr lang="en-US" sz="16000" b="1" dirty="0"/>
              <a:t> </a:t>
            </a:r>
            <a:r>
              <a:rPr lang="en-US" sz="16000" b="1" dirty="0" err="1" smtClean="0"/>
              <a:t>dengan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sumbu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tegak</a:t>
            </a:r>
            <a:endParaRPr lang="en-US" sz="16000" b="1" dirty="0"/>
          </a:p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/>
              <a:t>Kompresi</a:t>
            </a:r>
            <a:r>
              <a:rPr lang="en-US" sz="16000" b="1" dirty="0"/>
              <a:t> </a:t>
            </a:r>
            <a:r>
              <a:rPr lang="en-US" sz="16000" b="1" dirty="0" err="1"/>
              <a:t>dan</a:t>
            </a:r>
            <a:r>
              <a:rPr lang="en-US" sz="16000" b="1" dirty="0"/>
              <a:t> </a:t>
            </a:r>
            <a:r>
              <a:rPr lang="en-US" sz="16000" b="1" dirty="0" err="1" smtClean="0"/>
              <a:t>ekspansi</a:t>
            </a:r>
            <a:endParaRPr lang="en-US" sz="16000" b="1" dirty="0" smtClean="0"/>
          </a:p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 smtClean="0"/>
              <a:t>Perkalian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sinyal</a:t>
            </a:r>
            <a:endParaRPr lang="en-US" sz="16000" b="1" dirty="0" smtClean="0"/>
          </a:p>
          <a:p>
            <a:pPr marL="1143000" indent="-1143000" algn="l">
              <a:buFont typeface="Wingdings" pitchFamily="2" charset="2"/>
              <a:buChar char="q"/>
              <a:defRPr/>
            </a:pPr>
            <a:r>
              <a:rPr lang="en-US" sz="16000" b="1" dirty="0" err="1" smtClean="0"/>
              <a:t>Penjumlahan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sinyal</a:t>
            </a:r>
            <a:endParaRPr lang="en-US" sz="16000" b="1" dirty="0"/>
          </a:p>
          <a:p>
            <a:pPr algn="l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63E4B-9B88-401B-91E7-92D79060FF71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484852"/>
            <a:ext cx="10972800" cy="1454982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3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7336" y="524954"/>
            <a:ext cx="11986978" cy="5823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93825" y="324485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 dirty="0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720851" y="3468688"/>
            <a:ext cx="1135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849563" y="3468690"/>
            <a:ext cx="6351" cy="1146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09864" y="463391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55032" y="2557464"/>
            <a:ext cx="52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 dirty="0"/>
              <a:t>X(t)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27449" y="4448175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19263" y="3468688"/>
            <a:ext cx="1128712" cy="1117600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15" name="Straight Arrow Connector 14"/>
          <p:cNvCxnSpPr/>
          <p:nvPr/>
        </p:nvCxnSpPr>
        <p:spPr>
          <a:xfrm rot="5400000" flipV="1">
            <a:off x="7047707" y="1558133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45164" y="118903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61200" y="25781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49900" y="501650"/>
            <a:ext cx="52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X(t)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80375" y="2392364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89651" y="1443038"/>
            <a:ext cx="1108075" cy="1085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6081714" y="741923"/>
            <a:ext cx="1171575" cy="701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31" name="Straight Arrow Connector 30"/>
          <p:cNvCxnSpPr/>
          <p:nvPr/>
        </p:nvCxnSpPr>
        <p:spPr>
          <a:xfrm rot="5400000" flipV="1">
            <a:off x="10333832" y="4269583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9040813" y="39004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355264" y="5287964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831264" y="2611439"/>
            <a:ext cx="52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X(t)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374439" y="5103813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386890" y="4159250"/>
            <a:ext cx="1106487" cy="1085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0" name="Rectangle 39"/>
          <p:cNvSpPr/>
          <p:nvPr/>
        </p:nvSpPr>
        <p:spPr>
          <a:xfrm>
            <a:off x="9386890" y="3078163"/>
            <a:ext cx="1106487" cy="1085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9015414" y="2921000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2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849939" y="42195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277100" y="559911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1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41975" y="2932114"/>
            <a:ext cx="52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X(t)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183563" y="5422900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d-ID"/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81725" y="4479925"/>
            <a:ext cx="1108075" cy="1085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1" name="Rectangle 50"/>
          <p:cNvSpPr/>
          <p:nvPr/>
        </p:nvSpPr>
        <p:spPr>
          <a:xfrm>
            <a:off x="6199190" y="3387725"/>
            <a:ext cx="1106487" cy="1085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4" name="Rectangle 53"/>
          <p:cNvSpPr/>
          <p:nvPr/>
        </p:nvSpPr>
        <p:spPr>
          <a:xfrm>
            <a:off x="6183314" y="3327402"/>
            <a:ext cx="1222375" cy="1133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20851" y="2627313"/>
            <a:ext cx="0" cy="19732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V="1">
            <a:off x="7144544" y="4588670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48" idx="3"/>
          </p:cNvCxnSpPr>
          <p:nvPr/>
        </p:nvCxnSpPr>
        <p:spPr>
          <a:xfrm flipV="1">
            <a:off x="6164263" y="3116780"/>
            <a:ext cx="612" cy="32078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ent Arrow 37"/>
          <p:cNvSpPr/>
          <p:nvPr/>
        </p:nvSpPr>
        <p:spPr>
          <a:xfrm>
            <a:off x="2287590" y="1528765"/>
            <a:ext cx="3457575" cy="1798637"/>
          </a:xfrm>
          <a:prstGeom prst="bentArrow">
            <a:avLst>
              <a:gd name="adj1" fmla="val 5684"/>
              <a:gd name="adj2" fmla="val 8447"/>
              <a:gd name="adj3" fmla="val 15093"/>
              <a:gd name="adj4" fmla="val 38523"/>
            </a:avLst>
          </a:prstGeom>
          <a:noFill/>
          <a:ln w="254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Bent Arrow 56"/>
          <p:cNvSpPr/>
          <p:nvPr/>
        </p:nvSpPr>
        <p:spPr>
          <a:xfrm flipV="1">
            <a:off x="2092325" y="4772025"/>
            <a:ext cx="3636963" cy="742950"/>
          </a:xfrm>
          <a:prstGeom prst="bentArrow">
            <a:avLst>
              <a:gd name="adj1" fmla="val 14355"/>
              <a:gd name="adj2" fmla="val 22106"/>
              <a:gd name="adj3" fmla="val 40459"/>
              <a:gd name="adj4" fmla="val 52182"/>
            </a:avLst>
          </a:prstGeom>
          <a:noFill/>
          <a:ln w="25400" cap="flat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100388" y="3670300"/>
            <a:ext cx="5853112" cy="223838"/>
          </a:xfrm>
          <a:prstGeom prst="rightArrow">
            <a:avLst>
              <a:gd name="adj1" fmla="val 50000"/>
              <a:gd name="adj2" fmla="val 111740"/>
            </a:avLst>
          </a:prstGeom>
          <a:noFill/>
          <a:ln w="25400" cap="flat"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 rot="2596527">
            <a:off x="3736976" y="2125119"/>
            <a:ext cx="563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kali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295776" y="1204913"/>
            <a:ext cx="870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½ x(t) ?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695826" y="3302000"/>
            <a:ext cx="8322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2 x(t</a:t>
            </a:r>
            <a:r>
              <a:rPr lang="en-US" dirty="0"/>
              <a:t>) ?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484690" y="4919664"/>
            <a:ext cx="1109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-</a:t>
            </a:r>
            <a:r>
              <a:rPr lang="en-US" dirty="0" smtClean="0"/>
              <a:t>1/2 x(t</a:t>
            </a:r>
            <a:r>
              <a:rPr lang="en-US" dirty="0"/>
              <a:t>) ?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549901" y="1793875"/>
            <a:ext cx="508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1/2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624514" y="5949950"/>
            <a:ext cx="579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-1/2</a:t>
            </a:r>
          </a:p>
        </p:txBody>
      </p:sp>
      <p:sp>
        <p:nvSpPr>
          <p:cNvPr id="2" name="Round Same Side Corner Rectangle 1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50516" y="270732"/>
            <a:ext cx="417903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Perkalian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skalar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366251" y="2611438"/>
            <a:ext cx="0" cy="26304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72188" y="57150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2688432" y="3613945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88968" y="529199"/>
            <a:ext cx="3801432" cy="64633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cara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mengalikan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amplitudo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sinyal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skalar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38166" y="2580243"/>
            <a:ext cx="286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Oval 88"/>
          <p:cNvSpPr/>
          <p:nvPr/>
        </p:nvSpPr>
        <p:spPr>
          <a:xfrm>
            <a:off x="1120938" y="2563586"/>
            <a:ext cx="272887" cy="32663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320811" y="1224116"/>
            <a:ext cx="272887" cy="32663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712718" y="3343664"/>
            <a:ext cx="272887" cy="32663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484690" y="4932364"/>
            <a:ext cx="520047" cy="34798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Curved Connector 93"/>
          <p:cNvCxnSpPr>
            <a:stCxn id="91" idx="2"/>
            <a:endCxn id="89" idx="0"/>
          </p:cNvCxnSpPr>
          <p:nvPr/>
        </p:nvCxnSpPr>
        <p:spPr>
          <a:xfrm rot="10800000" flipV="1">
            <a:off x="1257383" y="1387434"/>
            <a:ext cx="3063429" cy="1176152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7" name="Curved Connector 6146"/>
          <p:cNvCxnSpPr>
            <a:stCxn id="89" idx="7"/>
            <a:endCxn id="92" idx="2"/>
          </p:cNvCxnSpPr>
          <p:nvPr/>
        </p:nvCxnSpPr>
        <p:spPr>
          <a:xfrm rot="16200000" flipH="1">
            <a:off x="2585509" y="1379773"/>
            <a:ext cx="895561" cy="3358856"/>
          </a:xfrm>
          <a:prstGeom prst="curvedConnector4">
            <a:avLst>
              <a:gd name="adj1" fmla="val -72526"/>
              <a:gd name="adj2" fmla="val 7954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8" name="Curved Connector 6157"/>
          <p:cNvCxnSpPr>
            <a:stCxn id="89" idx="4"/>
            <a:endCxn id="93" idx="4"/>
          </p:cNvCxnSpPr>
          <p:nvPr/>
        </p:nvCxnSpPr>
        <p:spPr>
          <a:xfrm rot="16200000" flipH="1">
            <a:off x="1805985" y="2341619"/>
            <a:ext cx="2390127" cy="3487332"/>
          </a:xfrm>
          <a:prstGeom prst="curvedConnector3">
            <a:avLst>
              <a:gd name="adj1" fmla="val 134462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TextBox 6161"/>
          <p:cNvSpPr txBox="1"/>
          <p:nvPr/>
        </p:nvSpPr>
        <p:spPr>
          <a:xfrm rot="20438902">
            <a:off x="1924606" y="1373467"/>
            <a:ext cx="57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 rot="3443742">
            <a:off x="1410337" y="5041371"/>
            <a:ext cx="57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 </a:t>
            </a:r>
            <a:endParaRPr lang="en-US" dirty="0"/>
          </a:p>
        </p:txBody>
      </p:sp>
      <p:sp>
        <p:nvSpPr>
          <p:cNvPr id="6163" name="Slide Number Placeholder 6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638DE-8AA2-48CC-A190-0BECD8E3118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00026 0.07824 " pathEditMode="relative" rAng="0" ptsTypes="AA">
                                      <p:cBhvr>
                                        <p:cTn id="12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1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7"/>
                                    </p:cond>
                                  </p:end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4699 L -0.00468 0.15973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486 L 0.00013 0.0831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 animBg="1"/>
      <p:bldP spid="16" grpId="0"/>
      <p:bldP spid="19" grpId="0"/>
      <p:bldP spid="20" grpId="0"/>
      <p:bldP spid="21" grpId="0"/>
      <p:bldP spid="22" grpId="0" animBg="1"/>
      <p:bldP spid="23" grpId="0" animBg="1"/>
      <p:bldP spid="32" grpId="0"/>
      <p:bldP spid="35" grpId="0"/>
      <p:bldP spid="36" grpId="0"/>
      <p:bldP spid="37" grpId="0"/>
      <p:bldP spid="39" grpId="0" animBg="1"/>
      <p:bldP spid="40" grpId="0" animBg="1"/>
      <p:bldP spid="41" grpId="0"/>
      <p:bldP spid="44" grpId="0"/>
      <p:bldP spid="47" grpId="0"/>
      <p:bldP spid="48" grpId="0"/>
      <p:bldP spid="49" grpId="0"/>
      <p:bldP spid="50" grpId="0" animBg="1"/>
      <p:bldP spid="50" grpId="1" animBg="1"/>
      <p:bldP spid="51" grpId="0"/>
      <p:bldP spid="54" grpId="0" animBg="1"/>
      <p:bldP spid="46" grpId="0" animBg="1"/>
      <p:bldP spid="59" grpId="0"/>
      <p:bldP spid="55" grpId="0"/>
      <p:bldP spid="63" grpId="0"/>
      <p:bldP spid="64" grpId="0"/>
      <p:bldP spid="58" grpId="0"/>
      <p:bldP spid="65" grpId="0"/>
      <p:bldP spid="24" grpId="0" animBg="1"/>
      <p:bldP spid="71" grpId="0"/>
      <p:bldP spid="89" grpId="0" animBg="1"/>
      <p:bldP spid="91" grpId="0" animBg="1"/>
      <p:bldP spid="92" grpId="0" animBg="1"/>
      <p:bldP spid="93" grpId="0" animBg="1"/>
      <p:bldP spid="6162" grpId="0"/>
      <p:bldP spid="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 Same Side Corner Rectangle 54"/>
          <p:cNvSpPr/>
          <p:nvPr/>
        </p:nvSpPr>
        <p:spPr>
          <a:xfrm>
            <a:off x="98019" y="107638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Arrow Connector 1"/>
          <p:cNvCxnSpPr/>
          <p:nvPr/>
        </p:nvCxnSpPr>
        <p:spPr>
          <a:xfrm flipV="1">
            <a:off x="738188" y="2735263"/>
            <a:ext cx="0" cy="19732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V="1">
            <a:off x="1734344" y="3702845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7239" y="4084638"/>
            <a:ext cx="167481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2538413" y="4689475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719138" y="2738439"/>
            <a:ext cx="524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u(t)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1508125" y="2755900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 = u(t)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2117724" y="4094164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. . . </a:t>
            </a:r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493713" y="39512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633414" y="4702175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689476" y="2886075"/>
            <a:ext cx="1674813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84713" y="2886077"/>
            <a:ext cx="0" cy="60642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V="1">
            <a:off x="5647532" y="2499519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53"/>
          <p:cNvSpPr txBox="1">
            <a:spLocks noChangeArrowheads="1"/>
          </p:cNvSpPr>
          <p:nvPr/>
        </p:nvSpPr>
        <p:spPr bwMode="auto">
          <a:xfrm>
            <a:off x="6451601" y="3486150"/>
            <a:ext cx="341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4113" name="TextBox 54"/>
          <p:cNvSpPr txBox="1">
            <a:spLocks noChangeArrowheads="1"/>
          </p:cNvSpPr>
          <p:nvPr/>
        </p:nvSpPr>
        <p:spPr bwMode="auto">
          <a:xfrm>
            <a:off x="4632326" y="1535114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u(t-1)</a:t>
            </a:r>
          </a:p>
        </p:txBody>
      </p:sp>
      <p:sp>
        <p:nvSpPr>
          <p:cNvPr id="4114" name="TextBox 55"/>
          <p:cNvSpPr txBox="1">
            <a:spLocks noChangeArrowheads="1"/>
          </p:cNvSpPr>
          <p:nvPr/>
        </p:nvSpPr>
        <p:spPr bwMode="auto">
          <a:xfrm>
            <a:off x="5421313" y="1552575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 = u(t)</a:t>
            </a:r>
          </a:p>
        </p:txBody>
      </p:sp>
      <p:sp>
        <p:nvSpPr>
          <p:cNvPr id="4115" name="TextBox 56"/>
          <p:cNvSpPr txBox="1">
            <a:spLocks noChangeArrowheads="1"/>
          </p:cNvSpPr>
          <p:nvPr/>
        </p:nvSpPr>
        <p:spPr bwMode="auto">
          <a:xfrm>
            <a:off x="6030913" y="2890839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. . . </a:t>
            </a:r>
          </a:p>
        </p:txBody>
      </p:sp>
      <p:sp>
        <p:nvSpPr>
          <p:cNvPr id="4116" name="TextBox 57"/>
          <p:cNvSpPr txBox="1">
            <a:spLocks noChangeArrowheads="1"/>
          </p:cNvSpPr>
          <p:nvPr/>
        </p:nvSpPr>
        <p:spPr bwMode="auto">
          <a:xfrm>
            <a:off x="4406900" y="274796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117" name="TextBox 58"/>
          <p:cNvSpPr txBox="1">
            <a:spLocks noChangeArrowheads="1"/>
          </p:cNvSpPr>
          <p:nvPr/>
        </p:nvSpPr>
        <p:spPr bwMode="auto">
          <a:xfrm>
            <a:off x="4546600" y="3498850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4670426" y="5753100"/>
            <a:ext cx="1674813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65663" y="5753100"/>
            <a:ext cx="0" cy="60483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3" name="TextBox 73"/>
          <p:cNvSpPr txBox="1">
            <a:spLocks noChangeArrowheads="1"/>
          </p:cNvSpPr>
          <p:nvPr/>
        </p:nvSpPr>
        <p:spPr bwMode="auto">
          <a:xfrm>
            <a:off x="4629152" y="440690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u(t-1/2)</a:t>
            </a:r>
          </a:p>
        </p:txBody>
      </p:sp>
      <p:sp>
        <p:nvSpPr>
          <p:cNvPr id="4124" name="TextBox 74"/>
          <p:cNvSpPr txBox="1">
            <a:spLocks noChangeArrowheads="1"/>
          </p:cNvSpPr>
          <p:nvPr/>
        </p:nvSpPr>
        <p:spPr bwMode="auto">
          <a:xfrm>
            <a:off x="5519739" y="4729164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 = u(t)</a:t>
            </a:r>
          </a:p>
        </p:txBody>
      </p:sp>
      <p:sp>
        <p:nvSpPr>
          <p:cNvPr id="4125" name="TextBox 75"/>
          <p:cNvSpPr txBox="1">
            <a:spLocks noChangeArrowheads="1"/>
          </p:cNvSpPr>
          <p:nvPr/>
        </p:nvSpPr>
        <p:spPr bwMode="auto">
          <a:xfrm>
            <a:off x="6027739" y="5762625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. . . </a:t>
            </a:r>
          </a:p>
        </p:txBody>
      </p:sp>
      <p:sp>
        <p:nvSpPr>
          <p:cNvPr id="4126" name="TextBox 76"/>
          <p:cNvSpPr txBox="1">
            <a:spLocks noChangeArrowheads="1"/>
          </p:cNvSpPr>
          <p:nvPr/>
        </p:nvSpPr>
        <p:spPr bwMode="auto">
          <a:xfrm>
            <a:off x="4403725" y="550386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127" name="TextBox 77"/>
          <p:cNvSpPr txBox="1">
            <a:spLocks noChangeArrowheads="1"/>
          </p:cNvSpPr>
          <p:nvPr/>
        </p:nvSpPr>
        <p:spPr bwMode="auto">
          <a:xfrm>
            <a:off x="4557714" y="6370639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8774114" y="3798888"/>
            <a:ext cx="167481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769351" y="3798890"/>
            <a:ext cx="0" cy="60642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5" name="TextBox 85"/>
          <p:cNvSpPr txBox="1">
            <a:spLocks noChangeArrowheads="1"/>
          </p:cNvSpPr>
          <p:nvPr/>
        </p:nvSpPr>
        <p:spPr bwMode="auto">
          <a:xfrm>
            <a:off x="9505951" y="2470150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 = u(t)</a:t>
            </a:r>
          </a:p>
        </p:txBody>
      </p:sp>
      <p:sp>
        <p:nvSpPr>
          <p:cNvPr id="4136" name="TextBox 86"/>
          <p:cNvSpPr txBox="1">
            <a:spLocks noChangeArrowheads="1"/>
          </p:cNvSpPr>
          <p:nvPr/>
        </p:nvSpPr>
        <p:spPr bwMode="auto">
          <a:xfrm>
            <a:off x="10115551" y="3808414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. . . </a:t>
            </a:r>
          </a:p>
        </p:txBody>
      </p:sp>
      <p:sp>
        <p:nvSpPr>
          <p:cNvPr id="4137" name="TextBox 87"/>
          <p:cNvSpPr txBox="1">
            <a:spLocks noChangeArrowheads="1"/>
          </p:cNvSpPr>
          <p:nvPr/>
        </p:nvSpPr>
        <p:spPr bwMode="auto">
          <a:xfrm>
            <a:off x="8491539" y="366553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138" name="TextBox 88"/>
          <p:cNvSpPr txBox="1">
            <a:spLocks noChangeArrowheads="1"/>
          </p:cNvSpPr>
          <p:nvPr/>
        </p:nvSpPr>
        <p:spPr bwMode="auto">
          <a:xfrm>
            <a:off x="8631239" y="4416425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4141" name="TextBox 92"/>
          <p:cNvSpPr txBox="1">
            <a:spLocks noChangeArrowheads="1"/>
          </p:cNvSpPr>
          <p:nvPr/>
        </p:nvSpPr>
        <p:spPr bwMode="auto">
          <a:xfrm>
            <a:off x="7893051" y="4381500"/>
            <a:ext cx="372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-1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87913" y="6383340"/>
            <a:ext cx="4363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dirty="0"/>
              <a:t>1/2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845549" y="2176463"/>
            <a:ext cx="75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u(t+1)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82663" y="2176463"/>
            <a:ext cx="2014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Diberikan x(t) = u(t)</a:t>
            </a: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2571750" y="2544765"/>
            <a:ext cx="1835151" cy="1158875"/>
          </a:xfrm>
          <a:prstGeom prst="curvedConnector3">
            <a:avLst>
              <a:gd name="adj1" fmla="val 49209"/>
            </a:avLst>
          </a:prstGeom>
          <a:ln w="508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>
            <a:off x="1508126" y="5040313"/>
            <a:ext cx="2716213" cy="906462"/>
          </a:xfrm>
          <a:prstGeom prst="curvedConnector3">
            <a:avLst>
              <a:gd name="adj1" fmla="val 43586"/>
            </a:avLst>
          </a:prstGeom>
          <a:ln w="508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95614" y="4165600"/>
            <a:ext cx="4494212" cy="0"/>
          </a:xfrm>
          <a:prstGeom prst="straightConnector1">
            <a:avLst/>
          </a:prstGeom>
          <a:ln w="508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4"/>
          <p:cNvSpPr txBox="1">
            <a:spLocks noChangeArrowheads="1"/>
          </p:cNvSpPr>
          <p:nvPr/>
        </p:nvSpPr>
        <p:spPr bwMode="auto">
          <a:xfrm rot="19385308">
            <a:off x="3133933" y="2384219"/>
            <a:ext cx="872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u(t-1) ?</a:t>
            </a:r>
          </a:p>
        </p:txBody>
      </p:sp>
      <p:sp>
        <p:nvSpPr>
          <p:cNvPr id="75" name="TextBox 73"/>
          <p:cNvSpPr txBox="1">
            <a:spLocks noChangeArrowheads="1"/>
          </p:cNvSpPr>
          <p:nvPr/>
        </p:nvSpPr>
        <p:spPr bwMode="auto">
          <a:xfrm rot="838131">
            <a:off x="2958075" y="5431054"/>
            <a:ext cx="1007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u(t-</a:t>
            </a:r>
            <a:r>
              <a:rPr lang="en-US" sz="1400" dirty="0"/>
              <a:t>1/2</a:t>
            </a:r>
            <a:r>
              <a:rPr lang="en-US" dirty="0"/>
              <a:t>) ?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695702" y="3776663"/>
            <a:ext cx="917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u(t+1) ?</a:t>
            </a:r>
          </a:p>
        </p:txBody>
      </p:sp>
      <p:sp>
        <p:nvSpPr>
          <p:cNvPr id="7215" name="TextBox 28"/>
          <p:cNvSpPr txBox="1">
            <a:spLocks noChangeArrowheads="1"/>
          </p:cNvSpPr>
          <p:nvPr/>
        </p:nvSpPr>
        <p:spPr bwMode="auto">
          <a:xfrm>
            <a:off x="1179655" y="225880"/>
            <a:ext cx="246881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Pergeseran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sinyal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8764588" y="243205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672013" y="1525588"/>
            <a:ext cx="0" cy="19732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643439" y="440690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V="1">
            <a:off x="5644357" y="5371308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7739065" y="4405313"/>
            <a:ext cx="2979737" cy="111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08800" y="687545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err="1" smtClean="0"/>
              <a:t>t+t</a:t>
            </a:r>
            <a:r>
              <a:rPr lang="en-US" sz="1200" dirty="0" err="1" smtClean="0"/>
              <a:t>o</a:t>
            </a:r>
            <a:r>
              <a:rPr lang="en-US" dirty="0" smtClean="0"/>
              <a:t> 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11" idx="1"/>
          </p:cNvCxnSpPr>
          <p:nvPr/>
        </p:nvCxnSpPr>
        <p:spPr>
          <a:xfrm>
            <a:off x="7737873" y="872211"/>
            <a:ext cx="8755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13463" y="687545"/>
            <a:ext cx="284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t</a:t>
            </a:r>
            <a:r>
              <a:rPr lang="en-US" sz="1200" dirty="0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08800" y="1043145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x(t-t</a:t>
            </a:r>
            <a:r>
              <a:rPr lang="en-US" sz="1200" dirty="0" smtClean="0"/>
              <a:t>o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626163" y="1043145"/>
            <a:ext cx="312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t</a:t>
            </a:r>
            <a:r>
              <a:rPr lang="en-US" sz="1200" dirty="0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61" idx="3"/>
            <a:endCxn id="62" idx="1"/>
          </p:cNvCxnSpPr>
          <p:nvPr/>
        </p:nvCxnSpPr>
        <p:spPr>
          <a:xfrm>
            <a:off x="7692989" y="1227811"/>
            <a:ext cx="93317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5"/>
          <p:cNvSpPr txBox="1">
            <a:spLocks noChangeArrowheads="1"/>
          </p:cNvSpPr>
          <p:nvPr/>
        </p:nvSpPr>
        <p:spPr bwMode="auto">
          <a:xfrm>
            <a:off x="5160708" y="3468072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80401" y="3341689"/>
            <a:ext cx="293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u(t) </a:t>
            </a:r>
            <a:r>
              <a:rPr lang="en-US" dirty="0" err="1" smtClean="0"/>
              <a:t>tergeser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705411" y="2438404"/>
            <a:ext cx="321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u(t) </a:t>
            </a:r>
            <a:r>
              <a:rPr lang="en-US" dirty="0" err="1" smtClean="0"/>
              <a:t>tergeser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652931" y="5297767"/>
            <a:ext cx="324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u(t) </a:t>
            </a:r>
            <a:r>
              <a:rPr lang="en-US" dirty="0" err="1" smtClean="0"/>
              <a:t>tergeser</a:t>
            </a:r>
            <a:r>
              <a:rPr lang="en-US" dirty="0" smtClean="0"/>
              <a:t> ½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3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3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3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3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3.7037E-6 L 0.05222 0.0009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4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2 -3.33333E-6 L 0.05156 -3.33333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4501E-6 -6.94123E-7 L 0.03892 0.0004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23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1.82323E-6 L 0.03932 -1.82323E-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199E-6 -1.35585E-6 L -0.05558 -1.35585E-6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4.81481E-6 L -0.05625 -0.00024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3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06" grpId="0"/>
      <p:bldP spid="4107" grpId="0"/>
      <p:bldP spid="4112" grpId="0"/>
      <p:bldP spid="4113" grpId="0"/>
      <p:bldP spid="4114" grpId="0"/>
      <p:bldP spid="4115" grpId="0"/>
      <p:bldP spid="4116" grpId="0"/>
      <p:bldP spid="4117" grpId="0"/>
      <p:bldP spid="4123" grpId="0"/>
      <p:bldP spid="4124" grpId="0"/>
      <p:bldP spid="4125" grpId="0"/>
      <p:bldP spid="4126" grpId="0"/>
      <p:bldP spid="4127" grpId="0"/>
      <p:bldP spid="4135" grpId="0"/>
      <p:bldP spid="4136" grpId="0"/>
      <p:bldP spid="4137" grpId="0"/>
      <p:bldP spid="4138" grpId="0"/>
      <p:bldP spid="4141" grpId="0"/>
      <p:bldP spid="4" grpId="0"/>
      <p:bldP spid="48" grpId="0"/>
      <p:bldP spid="6" grpId="0"/>
      <p:bldP spid="74" grpId="0"/>
      <p:bldP spid="75" grpId="0"/>
      <p:bldP spid="76" grpId="0"/>
      <p:bldP spid="67" grpId="0"/>
      <p:bldP spid="17" grpId="0"/>
      <p:bldP spid="69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V="1">
            <a:off x="2197895" y="4415633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001963" y="5402265"/>
            <a:ext cx="341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182689" y="3451225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957264" y="46640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1096964" y="5414964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1425" y="4832350"/>
            <a:ext cx="1339851" cy="554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>
            <a:off x="2436813" y="541496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9859963" y="5380038"/>
            <a:ext cx="341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>
            <a:off x="8040689" y="3429000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5134" name="TextBox 19"/>
          <p:cNvSpPr txBox="1">
            <a:spLocks noChangeArrowheads="1"/>
          </p:cNvSpPr>
          <p:nvPr/>
        </p:nvSpPr>
        <p:spPr bwMode="auto">
          <a:xfrm>
            <a:off x="7954964" y="5391150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07363" y="4811715"/>
            <a:ext cx="1339851" cy="555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6" name="TextBox 21"/>
          <p:cNvSpPr txBox="1">
            <a:spLocks noChangeArrowheads="1"/>
          </p:cNvSpPr>
          <p:nvPr/>
        </p:nvSpPr>
        <p:spPr bwMode="auto">
          <a:xfrm>
            <a:off x="9294813" y="539115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5138" name="TextBox 24"/>
          <p:cNvSpPr txBox="1">
            <a:spLocks noChangeArrowheads="1"/>
          </p:cNvSpPr>
          <p:nvPr/>
        </p:nvSpPr>
        <p:spPr bwMode="auto">
          <a:xfrm>
            <a:off x="7215189" y="5395914"/>
            <a:ext cx="372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-1</a:t>
            </a:r>
          </a:p>
        </p:txBody>
      </p:sp>
      <p:sp>
        <p:nvSpPr>
          <p:cNvPr id="5139" name="TextBox 25"/>
          <p:cNvSpPr txBox="1">
            <a:spLocks noChangeArrowheads="1"/>
          </p:cNvSpPr>
          <p:nvPr/>
        </p:nvSpPr>
        <p:spPr bwMode="auto">
          <a:xfrm>
            <a:off x="6580189" y="5395914"/>
            <a:ext cx="372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-2</a:t>
            </a:r>
          </a:p>
        </p:txBody>
      </p:sp>
      <p:sp>
        <p:nvSpPr>
          <p:cNvPr id="5140" name="TextBox 18"/>
          <p:cNvSpPr txBox="1">
            <a:spLocks noChangeArrowheads="1"/>
          </p:cNvSpPr>
          <p:nvPr/>
        </p:nvSpPr>
        <p:spPr bwMode="auto">
          <a:xfrm>
            <a:off x="7815264" y="4640264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638551" y="3921125"/>
            <a:ext cx="3175000" cy="711200"/>
          </a:xfrm>
          <a:prstGeom prst="rightArrow">
            <a:avLst>
              <a:gd name="adj1" fmla="val 48260"/>
              <a:gd name="adj2" fmla="val 109913"/>
            </a:avLst>
          </a:prstGeom>
          <a:solidFill>
            <a:srgbClr val="FFC000"/>
          </a:solidFill>
          <a:ln>
            <a:noFill/>
            <a:prstDash val="lgDash"/>
          </a:ln>
          <a:effectLst>
            <a:outerShdw blurRad="50800" dist="38100" dir="8100000" algn="tr" rotWithShape="0">
              <a:prstClr val="black">
                <a:alpha val="73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2689" y="2049464"/>
            <a:ext cx="2384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Jika diberikan x(t) sbb 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0877" y="3767139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X(-t) 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16139" y="2573338"/>
            <a:ext cx="0" cy="8953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088313" y="3406777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96001" y="5380038"/>
            <a:ext cx="20018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V="1">
            <a:off x="9055895" y="4393408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/>
          <p:cNvCxnSpPr/>
          <p:nvPr/>
        </p:nvCxnSpPr>
        <p:spPr>
          <a:xfrm flipV="1">
            <a:off x="1230313" y="342900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 Same Side Corner Rectangle 25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+mj-lt"/>
              </a:rPr>
              <a:t>Pencerminan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dengan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sumbu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tegak</a:t>
            </a:r>
            <a:endParaRPr lang="en-US" sz="2000" b="1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-0.11354 -7.40741E-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12" grpId="0" animBg="1"/>
      <p:bldP spid="5129" grpId="0"/>
      <p:bldP spid="5132" grpId="0"/>
      <p:bldP spid="5133" grpId="0"/>
      <p:bldP spid="5134" grpId="0"/>
      <p:bldP spid="21" grpId="0" animBg="1"/>
      <p:bldP spid="21" grpId="1" animBg="1"/>
      <p:bldP spid="5136" grpId="0"/>
      <p:bldP spid="5138" grpId="0"/>
      <p:bldP spid="5139" grpId="0"/>
      <p:bldP spid="5140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603" y="894442"/>
            <a:ext cx="8737600" cy="526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rot="5400000" flipV="1">
            <a:off x="1847057" y="3621883"/>
            <a:ext cx="0" cy="1973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651126" y="4608515"/>
            <a:ext cx="34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t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831850" y="2657475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606425" y="386873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746126" y="4619626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871537" y="4041775"/>
            <a:ext cx="1339851" cy="554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2085976" y="46196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2</a:t>
            </a: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6645277" y="3240088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4827589" y="1287464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4602164" y="250031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9229" name="TextBox 14"/>
          <p:cNvSpPr txBox="1">
            <a:spLocks noChangeArrowheads="1"/>
          </p:cNvSpPr>
          <p:nvPr/>
        </p:nvSpPr>
        <p:spPr bwMode="auto">
          <a:xfrm>
            <a:off x="4741864" y="3251200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89502" y="2678115"/>
            <a:ext cx="1338263" cy="5540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6080125" y="32512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9232" name="TextBox 19"/>
          <p:cNvSpPr txBox="1">
            <a:spLocks noChangeArrowheads="1"/>
          </p:cNvSpPr>
          <p:nvPr/>
        </p:nvSpPr>
        <p:spPr bwMode="auto">
          <a:xfrm>
            <a:off x="4859339" y="3856039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9233" name="TextBox 20"/>
          <p:cNvSpPr txBox="1">
            <a:spLocks noChangeArrowheads="1"/>
          </p:cNvSpPr>
          <p:nvPr/>
        </p:nvSpPr>
        <p:spPr bwMode="auto">
          <a:xfrm>
            <a:off x="4633913" y="50673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9234" name="TextBox 21"/>
          <p:cNvSpPr txBox="1">
            <a:spLocks noChangeArrowheads="1"/>
          </p:cNvSpPr>
          <p:nvPr/>
        </p:nvSpPr>
        <p:spPr bwMode="auto">
          <a:xfrm>
            <a:off x="4773614" y="5819775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32363" y="5238750"/>
            <a:ext cx="1339851" cy="554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6" name="TextBox 23"/>
          <p:cNvSpPr txBox="1">
            <a:spLocks noChangeArrowheads="1"/>
          </p:cNvSpPr>
          <p:nvPr/>
        </p:nvSpPr>
        <p:spPr bwMode="auto">
          <a:xfrm>
            <a:off x="6113463" y="58197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30939" y="2676527"/>
            <a:ext cx="669925" cy="555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238" name="TextBox 26"/>
          <p:cNvSpPr txBox="1">
            <a:spLocks noChangeArrowheads="1"/>
          </p:cNvSpPr>
          <p:nvPr/>
        </p:nvSpPr>
        <p:spPr bwMode="auto">
          <a:xfrm>
            <a:off x="5416551" y="32512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9239" name="TextBox 30"/>
          <p:cNvSpPr txBox="1">
            <a:spLocks noChangeArrowheads="1"/>
          </p:cNvSpPr>
          <p:nvPr/>
        </p:nvSpPr>
        <p:spPr bwMode="auto">
          <a:xfrm>
            <a:off x="7446963" y="58197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30775" y="5245100"/>
            <a:ext cx="1339851" cy="554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20016341">
            <a:off x="2401647" y="3039349"/>
            <a:ext cx="161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 err="1">
                <a:solidFill>
                  <a:srgbClr val="7030A0"/>
                </a:solidFill>
              </a:rPr>
              <a:t>Kompresi</a:t>
            </a:r>
            <a:r>
              <a:rPr lang="en-US" b="1" dirty="0">
                <a:solidFill>
                  <a:srgbClr val="7030A0"/>
                </a:solidFill>
              </a:rPr>
              <a:t> x(2t)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rot="377571">
            <a:off x="2900364" y="4002090"/>
            <a:ext cx="1976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 err="1">
                <a:solidFill>
                  <a:srgbClr val="00B050"/>
                </a:solidFill>
              </a:rPr>
              <a:t>Ekspansi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x(</a:t>
            </a:r>
            <a:r>
              <a:rPr lang="en-US" sz="1200" b="1" dirty="0" smtClean="0">
                <a:solidFill>
                  <a:srgbClr val="00B050"/>
                </a:solidFill>
              </a:rPr>
              <a:t>1/2</a:t>
            </a:r>
            <a:r>
              <a:rPr lang="en-US" b="1" dirty="0" smtClean="0">
                <a:solidFill>
                  <a:srgbClr val="00B050"/>
                </a:solidFill>
              </a:rPr>
              <a:t> t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5849" y="5807075"/>
            <a:ext cx="37988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/>
          <p:cNvCxnSpPr/>
          <p:nvPr/>
        </p:nvCxnSpPr>
        <p:spPr>
          <a:xfrm flipV="1">
            <a:off x="879475" y="2635252"/>
            <a:ext cx="0" cy="1973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914900" y="3841752"/>
            <a:ext cx="0" cy="1973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 Same Side Corner Rectangle 36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Kompresi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Ekspansi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26"/>
          <p:cNvSpPr txBox="1">
            <a:spLocks noChangeArrowheads="1"/>
          </p:cNvSpPr>
          <p:nvPr/>
        </p:nvSpPr>
        <p:spPr bwMode="auto">
          <a:xfrm>
            <a:off x="5451445" y="58197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6795293" y="582022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  <p:sp>
        <p:nvSpPr>
          <p:cNvPr id="40" name="Oval 39"/>
          <p:cNvSpPr/>
          <p:nvPr/>
        </p:nvSpPr>
        <p:spPr>
          <a:xfrm>
            <a:off x="75565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961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230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499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8895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72200" y="3205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94300" y="3205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876800" y="5237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4500" y="3205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851400" y="3205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851400" y="26593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42000" y="3205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390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5659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8928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194300" y="5770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159000" y="4577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511300" y="4577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50900" y="45643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38200" y="40182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854200" y="4577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81100" y="4577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68863" y="3240088"/>
            <a:ext cx="229711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75213" y="1266827"/>
            <a:ext cx="0" cy="1973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40800" y="897495"/>
            <a:ext cx="631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X(at)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04300" y="1275796"/>
                <a:ext cx="1193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Jika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/>
                  <a:t> &gt; 1</a:t>
                </a: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300" y="1275796"/>
                <a:ext cx="119321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082" t="-8197" r="-765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0655300" y="1269962"/>
            <a:ext cx="113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Kompresi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 flipV="1">
            <a:off x="10197512" y="1454628"/>
            <a:ext cx="457788" cy="58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9004300" y="1631396"/>
                <a:ext cx="1193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Jika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/>
                  <a:t> &lt; 1</a:t>
                </a:r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300" y="1631396"/>
                <a:ext cx="119321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82" t="-8333" r="-765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10655300" y="1625562"/>
            <a:ext cx="105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Ekspans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75" idx="3"/>
            <a:endCxn id="76" idx="1"/>
          </p:cNvCxnSpPr>
          <p:nvPr/>
        </p:nvCxnSpPr>
        <p:spPr>
          <a:xfrm flipV="1">
            <a:off x="10197512" y="1810228"/>
            <a:ext cx="457788" cy="58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04478" y="1528805"/>
            <a:ext cx="256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Amplituda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i="1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704478" y="4189075"/>
            <a:ext cx="2564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Amplituda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i="1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terkali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0" name="TextBox 8"/>
          <p:cNvSpPr txBox="1">
            <a:spLocks noChangeArrowheads="1"/>
          </p:cNvSpPr>
          <p:nvPr/>
        </p:nvSpPr>
        <p:spPr bwMode="auto">
          <a:xfrm>
            <a:off x="1400176" y="46196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"/>
          <p:cNvSpPr txBox="1">
            <a:spLocks noChangeArrowheads="1"/>
          </p:cNvSpPr>
          <p:nvPr/>
        </p:nvSpPr>
        <p:spPr bwMode="auto">
          <a:xfrm>
            <a:off x="1704976" y="4670425"/>
            <a:ext cx="4010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dirty="0" smtClean="0"/>
              <a:t>3/2</a:t>
            </a:r>
            <a:endParaRPr lang="en-US" sz="1200" dirty="0"/>
          </a:p>
        </p:txBody>
      </p:sp>
      <p:sp>
        <p:nvSpPr>
          <p:cNvPr id="82" name="TextBox 8"/>
          <p:cNvSpPr txBox="1">
            <a:spLocks noChangeArrowheads="1"/>
          </p:cNvSpPr>
          <p:nvPr/>
        </p:nvSpPr>
        <p:spPr bwMode="auto">
          <a:xfrm>
            <a:off x="1044576" y="4670425"/>
            <a:ext cx="4010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dirty="0"/>
              <a:t>1</a:t>
            </a:r>
            <a:r>
              <a:rPr lang="en-US" sz="1200" dirty="0" smtClean="0"/>
              <a:t>/2</a:t>
            </a:r>
            <a:endParaRPr lang="en-US" sz="1200" dirty="0"/>
          </a:p>
        </p:txBody>
      </p:sp>
      <p:sp>
        <p:nvSpPr>
          <p:cNvPr id="83" name="TextBox 8"/>
          <p:cNvSpPr txBox="1">
            <a:spLocks noChangeArrowheads="1"/>
          </p:cNvSpPr>
          <p:nvPr/>
        </p:nvSpPr>
        <p:spPr bwMode="auto">
          <a:xfrm>
            <a:off x="5031864" y="3311138"/>
            <a:ext cx="4010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dirty="0"/>
              <a:t>1</a:t>
            </a:r>
            <a:r>
              <a:rPr lang="en-US" sz="1200" dirty="0" smtClean="0"/>
              <a:t>/2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2080648" y="46634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737748" y="46634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394848" y="46634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77348" y="46634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420748" y="33172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090548" y="33172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446148" y="58699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31948" y="58699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792348" y="58699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465448" y="5857241"/>
            <a:ext cx="294314" cy="28398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>
            <a:stCxn id="87" idx="0"/>
            <a:endCxn id="90" idx="0"/>
          </p:cNvCxnSpPr>
          <p:nvPr/>
        </p:nvCxnSpPr>
        <p:spPr>
          <a:xfrm rot="5400000" flipH="1" flipV="1">
            <a:off x="2716755" y="2142491"/>
            <a:ext cx="1346200" cy="3695700"/>
          </a:xfrm>
          <a:prstGeom prst="curvedConnector3">
            <a:avLst>
              <a:gd name="adj1" fmla="val 223585"/>
            </a:avLst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27" idx="0"/>
            <a:endCxn id="89" idx="0"/>
          </p:cNvCxnSpPr>
          <p:nvPr/>
        </p:nvCxnSpPr>
        <p:spPr>
          <a:xfrm rot="5400000" flipH="1" flipV="1">
            <a:off x="3224755" y="2320291"/>
            <a:ext cx="1346200" cy="3340100"/>
          </a:xfrm>
          <a:prstGeom prst="curvedConnector3">
            <a:avLst>
              <a:gd name="adj1" fmla="val 236792"/>
            </a:avLst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88" idx="4"/>
            <a:endCxn id="91" idx="2"/>
          </p:cNvCxnSpPr>
          <p:nvPr/>
        </p:nvCxnSpPr>
        <p:spPr>
          <a:xfrm rot="16200000" flipH="1">
            <a:off x="2803072" y="3368857"/>
            <a:ext cx="1064508" cy="4221643"/>
          </a:xfrm>
          <a:prstGeom prst="curvedConnector2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87" idx="4"/>
            <a:endCxn id="92" idx="3"/>
          </p:cNvCxnSpPr>
          <p:nvPr/>
        </p:nvCxnSpPr>
        <p:spPr>
          <a:xfrm rot="16200000" flipH="1">
            <a:off x="3276071" y="3213359"/>
            <a:ext cx="1164912" cy="4633044"/>
          </a:xfrm>
          <a:prstGeom prst="curvedConnector3">
            <a:avLst>
              <a:gd name="adj1" fmla="val 98120"/>
            </a:avLst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86" idx="6"/>
            <a:endCxn id="93" idx="0"/>
          </p:cNvCxnSpPr>
          <p:nvPr/>
        </p:nvCxnSpPr>
        <p:spPr>
          <a:xfrm>
            <a:off x="2032062" y="4805433"/>
            <a:ext cx="4907443" cy="1064508"/>
          </a:xfrm>
          <a:prstGeom prst="curvedConnector2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stCxn id="27" idx="4"/>
            <a:endCxn id="94" idx="2"/>
          </p:cNvCxnSpPr>
          <p:nvPr/>
        </p:nvCxnSpPr>
        <p:spPr>
          <a:xfrm rot="16200000" flipH="1">
            <a:off x="4320722" y="2854507"/>
            <a:ext cx="1051808" cy="5237643"/>
          </a:xfrm>
          <a:prstGeom prst="curvedConnector2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triped Right Arrow 114"/>
          <p:cNvSpPr/>
          <p:nvPr/>
        </p:nvSpPr>
        <p:spPr>
          <a:xfrm rot="20023286">
            <a:off x="2486388" y="3094123"/>
            <a:ext cx="2074190" cy="569863"/>
          </a:xfrm>
          <a:prstGeom prst="stripedRightArrow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triped Right Arrow 147"/>
          <p:cNvSpPr/>
          <p:nvPr/>
        </p:nvSpPr>
        <p:spPr>
          <a:xfrm rot="346467">
            <a:off x="2778488" y="4199023"/>
            <a:ext cx="2074190" cy="569863"/>
          </a:xfrm>
          <a:prstGeom prst="stripedRightArrow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5495 4.81481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10795 -0.0002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  <p:bldP spid="13" grpId="0"/>
      <p:bldP spid="36" grpId="0"/>
      <p:bldP spid="26" grpId="0"/>
      <p:bldP spid="79" grpId="0"/>
      <p:bldP spid="2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15" grpId="0" animBg="1"/>
      <p:bldP spid="1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89000" y="3483610"/>
            <a:ext cx="812800" cy="3644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Perkalian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sinyal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1282700"/>
            <a:ext cx="1802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050" dirty="0" smtClean="0"/>
              <a:t>1</a:t>
            </a:r>
            <a:r>
              <a:rPr lang="en-US" sz="2000" dirty="0" smtClean="0"/>
              <a:t>(t)*x</a:t>
            </a:r>
            <a:r>
              <a:rPr lang="en-US" sz="1050" dirty="0" smtClean="0"/>
              <a:t>2</a:t>
            </a:r>
            <a:r>
              <a:rPr lang="en-US" sz="2000" dirty="0" smtClean="0"/>
              <a:t>(t) = x(t)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51200" y="1300778"/>
            <a:ext cx="706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mengalikan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per-interval </a:t>
            </a:r>
            <a:r>
              <a:rPr lang="en-US" b="1" dirty="0" err="1" smtClean="0"/>
              <a:t>waktu</a:t>
            </a:r>
            <a:r>
              <a:rPr lang="en-US" b="1" dirty="0" smtClean="0"/>
              <a:t>”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>
            <a:off x="2195796" y="1482755"/>
            <a:ext cx="1055404" cy="26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700" y="1720334"/>
            <a:ext cx="1215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 1 :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90214" y="2400300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90214" y="3848100"/>
            <a:ext cx="1917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282700" y="3815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63700" y="3815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0900" y="3815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0900" y="3446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82800" y="38150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39800" y="2209800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702509" y="3804405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185592" y="38654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45" name="Rectangle 44"/>
          <p:cNvSpPr/>
          <p:nvPr/>
        </p:nvSpPr>
        <p:spPr>
          <a:xfrm>
            <a:off x="1566592" y="38654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985692" y="38654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26792" y="33701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62" name="Rectangle 61"/>
          <p:cNvSpPr/>
          <p:nvPr/>
        </p:nvSpPr>
        <p:spPr>
          <a:xfrm>
            <a:off x="6972300" y="4334132"/>
            <a:ext cx="431800" cy="6950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973514" y="3581400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73514" y="5029200"/>
            <a:ext cx="1917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366000" y="49961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47000" y="49961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34200" y="49961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34200" y="46278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166100" y="49961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23100" y="33909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268892" y="50465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72" name="Rectangle 71"/>
          <p:cNvSpPr/>
          <p:nvPr/>
        </p:nvSpPr>
        <p:spPr>
          <a:xfrm>
            <a:off x="7649892" y="50465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068992" y="50465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710092" y="45512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77" name="Oval 76"/>
          <p:cNvSpPr/>
          <p:nvPr/>
        </p:nvSpPr>
        <p:spPr>
          <a:xfrm>
            <a:off x="6934200" y="42976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710092" y="41956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76300" y="5591432"/>
            <a:ext cx="431800" cy="6950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877514" y="4838700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77514" y="6286500"/>
            <a:ext cx="1917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270000" y="6253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651000" y="6253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38200" y="6253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38200" y="58851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70100" y="6253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963374" y="4648200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/>
              <a:t>2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172892" y="63038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553892" y="63038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972992" y="63038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14092" y="58085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92" name="Oval 91"/>
          <p:cNvSpPr/>
          <p:nvPr/>
        </p:nvSpPr>
        <p:spPr>
          <a:xfrm>
            <a:off x="838200" y="55549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14092" y="54529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94" name="Striped Right Arrow 93"/>
          <p:cNvSpPr/>
          <p:nvPr/>
        </p:nvSpPr>
        <p:spPr>
          <a:xfrm>
            <a:off x="3378200" y="4462164"/>
            <a:ext cx="2463800" cy="366068"/>
          </a:xfrm>
          <a:prstGeom prst="stripedRightArrow">
            <a:avLst>
              <a:gd name="adj1" fmla="val 50000"/>
              <a:gd name="adj2" fmla="val 88162"/>
            </a:avLst>
          </a:prstGeom>
          <a:solidFill>
            <a:srgbClr val="0099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025091" y="416680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x</a:t>
            </a:r>
            <a:r>
              <a:rPr lang="en-US" sz="1000" b="1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(t)*x</a:t>
            </a:r>
            <a:r>
              <a:rPr lang="en-US" sz="1000" b="1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(t) 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6492" y="38654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41092" y="63038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840693" y="5053567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cxnSp>
        <p:nvCxnSpPr>
          <p:cNvPr id="102" name="Straight Arrow Connector 101"/>
          <p:cNvCxnSpPr>
            <a:stCxn id="96" idx="2"/>
            <a:endCxn id="44" idx="2"/>
          </p:cNvCxnSpPr>
          <p:nvPr/>
        </p:nvCxnSpPr>
        <p:spPr>
          <a:xfrm>
            <a:off x="898099" y="4142432"/>
            <a:ext cx="4191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5" idx="2"/>
            <a:endCxn id="44" idx="2"/>
          </p:cNvCxnSpPr>
          <p:nvPr/>
        </p:nvCxnSpPr>
        <p:spPr>
          <a:xfrm flipH="1">
            <a:off x="1317199" y="414243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2"/>
            <a:endCxn id="88" idx="2"/>
          </p:cNvCxnSpPr>
          <p:nvPr/>
        </p:nvCxnSpPr>
        <p:spPr>
          <a:xfrm>
            <a:off x="872699" y="6580832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8" idx="2"/>
            <a:endCxn id="89" idx="2"/>
          </p:cNvCxnSpPr>
          <p:nvPr/>
        </p:nvCxnSpPr>
        <p:spPr>
          <a:xfrm>
            <a:off x="1304499" y="658083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8" idx="2"/>
            <a:endCxn id="71" idx="2"/>
          </p:cNvCxnSpPr>
          <p:nvPr/>
        </p:nvCxnSpPr>
        <p:spPr>
          <a:xfrm flipV="1">
            <a:off x="6972300" y="5323532"/>
            <a:ext cx="428199" cy="70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1" idx="2"/>
            <a:endCxn id="72" idx="2"/>
          </p:cNvCxnSpPr>
          <p:nvPr/>
        </p:nvCxnSpPr>
        <p:spPr>
          <a:xfrm>
            <a:off x="7400499" y="532353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877108" y="3159214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1321608" y="3159214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885399" y="5568950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1317199" y="5568950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Curved Connector 130"/>
          <p:cNvCxnSpPr>
            <a:stCxn id="122" idx="0"/>
            <a:endCxn id="125" idx="1"/>
          </p:cNvCxnSpPr>
          <p:nvPr/>
        </p:nvCxnSpPr>
        <p:spPr>
          <a:xfrm rot="16200000" flipH="1" flipV="1">
            <a:off x="-479060" y="4523673"/>
            <a:ext cx="2930178" cy="201259"/>
          </a:xfrm>
          <a:prstGeom prst="bentConnector4">
            <a:avLst>
              <a:gd name="adj1" fmla="val -7802"/>
              <a:gd name="adj2" fmla="val 343911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 rot="5400000">
            <a:off x="311509" y="4332208"/>
            <a:ext cx="5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</a:t>
            </a:r>
            <a:endParaRPr lang="en-US" dirty="0"/>
          </a:p>
        </p:txBody>
      </p:sp>
      <p:cxnSp>
        <p:nvCxnSpPr>
          <p:cNvPr id="141" name="Elbow Connector 140"/>
          <p:cNvCxnSpPr>
            <a:stCxn id="124" idx="0"/>
            <a:endCxn id="126" idx="3"/>
          </p:cNvCxnSpPr>
          <p:nvPr/>
        </p:nvCxnSpPr>
        <p:spPr>
          <a:xfrm rot="16200000" flipH="1">
            <a:off x="168639" y="4521733"/>
            <a:ext cx="2930178" cy="205141"/>
          </a:xfrm>
          <a:prstGeom prst="bentConnector4">
            <a:avLst>
              <a:gd name="adj1" fmla="val -7802"/>
              <a:gd name="adj2" fmla="val 32502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 rot="5400000">
            <a:off x="2094026" y="4516874"/>
            <a:ext cx="5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</a:t>
            </a:r>
            <a:endParaRPr lang="en-US" dirty="0"/>
          </a:p>
        </p:txBody>
      </p:sp>
      <p:sp>
        <p:nvSpPr>
          <p:cNvPr id="145" name="Slide Number Placeholder 1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495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1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" grpId="0"/>
      <p:bldP spid="4" grpId="0"/>
      <p:bldP spid="9" grpId="0"/>
      <p:bldP spid="21" grpId="0" animBg="1"/>
      <p:bldP spid="22" grpId="0" animBg="1"/>
      <p:bldP spid="23" grpId="0" animBg="1"/>
      <p:bldP spid="25" grpId="0" animBg="1"/>
      <p:bldP spid="26" grpId="0" animBg="1"/>
      <p:bldP spid="41" grpId="0"/>
      <p:bldP spid="43" grpId="0"/>
      <p:bldP spid="44" grpId="0"/>
      <p:bldP spid="45" grpId="0"/>
      <p:bldP spid="46" grpId="0"/>
      <p:bldP spid="47" grpId="0"/>
      <p:bldP spid="6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7" grpId="0" animBg="1"/>
      <p:bldP spid="78" grpId="0"/>
      <p:bldP spid="79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1" grpId="0"/>
      <p:bldP spid="92" grpId="0" animBg="1"/>
      <p:bldP spid="93" grpId="0"/>
      <p:bldP spid="94" grpId="0" animBg="1"/>
      <p:bldP spid="95" grpId="0"/>
      <p:bldP spid="96" grpId="0"/>
      <p:bldP spid="97" grpId="0"/>
      <p:bldP spid="98" grpId="0"/>
      <p:bldP spid="122" grpId="0" animBg="1"/>
      <p:bldP spid="124" grpId="0" animBg="1"/>
      <p:bldP spid="125" grpId="0" animBg="1"/>
      <p:bldP spid="126" grpId="0" animBg="1"/>
      <p:bldP spid="139" grpId="0"/>
      <p:bldP spid="1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ounded Rectangle 90"/>
          <p:cNvSpPr/>
          <p:nvPr/>
        </p:nvSpPr>
        <p:spPr>
          <a:xfrm>
            <a:off x="8002006" y="1905000"/>
            <a:ext cx="3911600" cy="3038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 descr="D:\a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504" y="3582363"/>
            <a:ext cx="4095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ight Triangle 85"/>
          <p:cNvSpPr/>
          <p:nvPr/>
        </p:nvSpPr>
        <p:spPr>
          <a:xfrm flipH="1">
            <a:off x="594316" y="3634432"/>
            <a:ext cx="805431" cy="358001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Perkalian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sinyal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1720334"/>
            <a:ext cx="1215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 2 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1814" y="2555875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2925" y="4002642"/>
            <a:ext cx="2366589" cy="1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84300" y="39706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5300" y="39706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52500" y="39706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2500" y="36023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84400" y="39706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1400" y="2365375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1100" dirty="0" smtClean="0"/>
              <a:t>1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87192" y="4021008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1668192" y="4021008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87292" y="4021008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92" y="3525708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858993" y="4028042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cxnSp>
        <p:nvCxnSpPr>
          <p:cNvPr id="21" name="Straight Arrow Connector 20"/>
          <p:cNvCxnSpPr>
            <a:stCxn id="20" idx="2"/>
            <a:endCxn id="14" idx="2"/>
          </p:cNvCxnSpPr>
          <p:nvPr/>
        </p:nvCxnSpPr>
        <p:spPr>
          <a:xfrm flipV="1">
            <a:off x="990600" y="4298007"/>
            <a:ext cx="428199" cy="70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2"/>
            <a:endCxn id="15" idx="2"/>
          </p:cNvCxnSpPr>
          <p:nvPr/>
        </p:nvCxnSpPr>
        <p:spPr>
          <a:xfrm>
            <a:off x="1418799" y="4298007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22699" y="3623310"/>
            <a:ext cx="809199" cy="3644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823914" y="2540000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63900" y="3987800"/>
            <a:ext cx="247771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216400" y="3954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97400" y="3954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784600" y="3954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84600" y="35864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016500" y="3954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73500" y="234950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1100" dirty="0" smtClean="0"/>
              <a:t>2 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119292" y="40051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4500292" y="40051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19392" y="40051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60492" y="35098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38" name="Rectangle 37"/>
          <p:cNvSpPr/>
          <p:nvPr/>
        </p:nvSpPr>
        <p:spPr>
          <a:xfrm>
            <a:off x="3691093" y="4012167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cxnSp>
        <p:nvCxnSpPr>
          <p:cNvPr id="39" name="Straight Arrow Connector 38"/>
          <p:cNvCxnSpPr>
            <a:stCxn id="38" idx="2"/>
            <a:endCxn id="32" idx="2"/>
          </p:cNvCxnSpPr>
          <p:nvPr/>
        </p:nvCxnSpPr>
        <p:spPr>
          <a:xfrm flipV="1">
            <a:off x="3822700" y="4282132"/>
            <a:ext cx="428199" cy="70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33" idx="2"/>
          </p:cNvCxnSpPr>
          <p:nvPr/>
        </p:nvCxnSpPr>
        <p:spPr>
          <a:xfrm>
            <a:off x="4250899" y="428213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373814" y="2489200"/>
            <a:ext cx="0" cy="146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855075" y="3937000"/>
            <a:ext cx="243643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766300" y="39039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0147300" y="39039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334500" y="39039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334500" y="35356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0566400" y="39039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423400" y="22987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669192" y="39543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51" name="Rectangle 50"/>
          <p:cNvSpPr/>
          <p:nvPr/>
        </p:nvSpPr>
        <p:spPr>
          <a:xfrm>
            <a:off x="10050192" y="39543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469292" y="39543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110392" y="345903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9240993" y="3961367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0</a:t>
            </a:r>
          </a:p>
        </p:txBody>
      </p:sp>
      <p:cxnSp>
        <p:nvCxnSpPr>
          <p:cNvPr id="57" name="Straight Arrow Connector 56"/>
          <p:cNvCxnSpPr>
            <a:stCxn id="56" idx="2"/>
            <a:endCxn id="50" idx="2"/>
          </p:cNvCxnSpPr>
          <p:nvPr/>
        </p:nvCxnSpPr>
        <p:spPr>
          <a:xfrm flipV="1">
            <a:off x="9372600" y="4231332"/>
            <a:ext cx="428199" cy="70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2"/>
            <a:endCxn id="51" idx="2"/>
          </p:cNvCxnSpPr>
          <p:nvPr/>
        </p:nvCxnSpPr>
        <p:spPr>
          <a:xfrm>
            <a:off x="9800799" y="423133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triped Right Arrow 58"/>
          <p:cNvSpPr/>
          <p:nvPr/>
        </p:nvSpPr>
        <p:spPr>
          <a:xfrm>
            <a:off x="5461000" y="3027064"/>
            <a:ext cx="2463800" cy="366068"/>
          </a:xfrm>
          <a:prstGeom prst="stripedRightArrow">
            <a:avLst>
              <a:gd name="adj1" fmla="val 50000"/>
              <a:gd name="adj2" fmla="val 88162"/>
            </a:avLst>
          </a:prstGeom>
          <a:solidFill>
            <a:srgbClr val="0099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107891" y="273170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x</a:t>
            </a:r>
            <a:r>
              <a:rPr lang="en-US" sz="1000" b="1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(t)*x</a:t>
            </a:r>
            <a:r>
              <a:rPr lang="en-US" sz="1000" b="1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(t) 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3432175" y="395478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00075" y="3961131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991600" y="3894456"/>
            <a:ext cx="76200" cy="736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8517" y="4030533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-1</a:t>
            </a:r>
            <a:endParaRPr lang="en-US" sz="1200" b="1" dirty="0"/>
          </a:p>
        </p:txBody>
      </p:sp>
      <p:sp>
        <p:nvSpPr>
          <p:cNvPr id="73" name="Rectangle 72"/>
          <p:cNvSpPr/>
          <p:nvPr/>
        </p:nvSpPr>
        <p:spPr>
          <a:xfrm>
            <a:off x="3290617" y="401465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-1</a:t>
            </a:r>
            <a:endParaRPr lang="en-US" sz="1200" b="1" dirty="0"/>
          </a:p>
        </p:txBody>
      </p:sp>
      <p:sp>
        <p:nvSpPr>
          <p:cNvPr id="74" name="Rectangle 73"/>
          <p:cNvSpPr/>
          <p:nvPr/>
        </p:nvSpPr>
        <p:spPr>
          <a:xfrm>
            <a:off x="8850042" y="396385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-1</a:t>
            </a:r>
            <a:endParaRPr lang="en-US" sz="1200" b="1" dirty="0"/>
          </a:p>
        </p:txBody>
      </p:sp>
      <p:cxnSp>
        <p:nvCxnSpPr>
          <p:cNvPr id="75" name="Straight Arrow Connector 74"/>
          <p:cNvCxnSpPr>
            <a:stCxn id="72" idx="2"/>
            <a:endCxn id="20" idx="2"/>
          </p:cNvCxnSpPr>
          <p:nvPr/>
        </p:nvCxnSpPr>
        <p:spPr>
          <a:xfrm flipV="1">
            <a:off x="613367" y="4305041"/>
            <a:ext cx="377233" cy="24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2"/>
            <a:endCxn id="38" idx="2"/>
          </p:cNvCxnSpPr>
          <p:nvPr/>
        </p:nvCxnSpPr>
        <p:spPr>
          <a:xfrm flipV="1">
            <a:off x="3445467" y="4289166"/>
            <a:ext cx="377233" cy="24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4" idx="2"/>
            <a:endCxn id="56" idx="2"/>
          </p:cNvCxnSpPr>
          <p:nvPr/>
        </p:nvCxnSpPr>
        <p:spPr>
          <a:xfrm flipV="1">
            <a:off x="9004892" y="4238366"/>
            <a:ext cx="367708" cy="24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91408" y="3324314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848908" y="3311525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971854" y="2747883"/>
            <a:ext cx="5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16635" y="4593074"/>
            <a:ext cx="5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1435100" y="3324225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280507" y="3311525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77850" y="3324572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403600" y="3311525"/>
            <a:ext cx="419100" cy="1040884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52" name="Elbow Connector 23551"/>
          <p:cNvCxnSpPr>
            <a:stCxn id="99" idx="0"/>
            <a:endCxn id="100" idx="0"/>
          </p:cNvCxnSpPr>
          <p:nvPr/>
        </p:nvCxnSpPr>
        <p:spPr>
          <a:xfrm rot="5400000" flipH="1" flipV="1">
            <a:off x="2193752" y="1905174"/>
            <a:ext cx="13047" cy="2825750"/>
          </a:xfrm>
          <a:prstGeom prst="bentConnector3">
            <a:avLst>
              <a:gd name="adj1" fmla="val 1852127"/>
            </a:avLst>
          </a:prstGeom>
          <a:ln w="19050">
            <a:solidFill>
              <a:srgbClr val="336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97" idx="0"/>
            <a:endCxn id="98" idx="0"/>
          </p:cNvCxnSpPr>
          <p:nvPr/>
        </p:nvCxnSpPr>
        <p:spPr>
          <a:xfrm rot="5400000" flipH="1" flipV="1">
            <a:off x="3061003" y="1895172"/>
            <a:ext cx="12700" cy="2845407"/>
          </a:xfrm>
          <a:prstGeom prst="bentConnector3">
            <a:avLst>
              <a:gd name="adj1" fmla="val 6999984"/>
            </a:avLst>
          </a:prstGeom>
          <a:ln w="19050">
            <a:solidFill>
              <a:srgbClr val="336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93" idx="2"/>
            <a:endCxn id="94" idx="2"/>
          </p:cNvCxnSpPr>
          <p:nvPr/>
        </p:nvCxnSpPr>
        <p:spPr>
          <a:xfrm rot="5400000" flipH="1" flipV="1">
            <a:off x="2623313" y="2930054"/>
            <a:ext cx="12789" cy="2857500"/>
          </a:xfrm>
          <a:prstGeom prst="bentConnector3">
            <a:avLst>
              <a:gd name="adj1" fmla="val -2184706"/>
            </a:avLst>
          </a:prstGeom>
          <a:ln w="19050">
            <a:solidFill>
              <a:srgbClr val="336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902309" y="2097643"/>
            <a:ext cx="5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kali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93700" y="1282700"/>
            <a:ext cx="1802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050" dirty="0" smtClean="0"/>
              <a:t>1</a:t>
            </a:r>
            <a:r>
              <a:rPr lang="en-US" sz="2000" dirty="0" smtClean="0"/>
              <a:t>(t)*x</a:t>
            </a:r>
            <a:r>
              <a:rPr lang="en-US" sz="1050" dirty="0" smtClean="0"/>
              <a:t>2</a:t>
            </a:r>
            <a:r>
              <a:rPr lang="en-US" sz="2000" dirty="0" smtClean="0"/>
              <a:t>(t) = x(t)</a:t>
            </a:r>
            <a:endParaRPr lang="en-US" sz="2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251200" y="1300778"/>
            <a:ext cx="706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mengalikan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per-interval </a:t>
            </a:r>
            <a:r>
              <a:rPr lang="en-US" b="1" dirty="0" err="1" smtClean="0"/>
              <a:t>waktu</a:t>
            </a:r>
            <a:r>
              <a:rPr lang="en-US" b="1" dirty="0" smtClean="0"/>
              <a:t>”</a:t>
            </a:r>
            <a:endParaRPr lang="en-US" b="1" dirty="0"/>
          </a:p>
        </p:txBody>
      </p:sp>
      <p:cxnSp>
        <p:nvCxnSpPr>
          <p:cNvPr id="121" name="Straight Arrow Connector 120"/>
          <p:cNvCxnSpPr>
            <a:stCxn id="119" idx="3"/>
            <a:endCxn id="120" idx="1"/>
          </p:cNvCxnSpPr>
          <p:nvPr/>
        </p:nvCxnSpPr>
        <p:spPr>
          <a:xfrm>
            <a:off x="2195796" y="1482755"/>
            <a:ext cx="1055404" cy="26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42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10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8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20" grpId="0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8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6" grpId="0"/>
      <p:bldP spid="59" grpId="0" animBg="1"/>
      <p:bldP spid="60" grpId="0"/>
      <p:bldP spid="69" grpId="0" animBg="1"/>
      <p:bldP spid="70" grpId="0" animBg="1"/>
      <p:bldP spid="71" grpId="0" animBg="1"/>
      <p:bldP spid="72" grpId="0"/>
      <p:bldP spid="73" grpId="0"/>
      <p:bldP spid="74" grpId="0"/>
      <p:bldP spid="93" grpId="0" animBg="1"/>
      <p:bldP spid="94" grpId="0" animBg="1"/>
      <p:bldP spid="95" grpId="0"/>
      <p:bldP spid="96" grpId="0"/>
      <p:bldP spid="97" grpId="0" animBg="1"/>
      <p:bldP spid="98" grpId="0" animBg="1"/>
      <p:bldP spid="99" grpId="0" animBg="1"/>
      <p:bldP spid="100" grpId="0" animBg="1"/>
      <p:bldP spid="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7176"/>
          <p:cNvSpPr/>
          <p:nvPr/>
        </p:nvSpPr>
        <p:spPr>
          <a:xfrm>
            <a:off x="110435" y="956027"/>
            <a:ext cx="8217591" cy="516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2533650"/>
            <a:ext cx="609600" cy="552450"/>
          </a:xfrm>
          <a:prstGeom prst="rect">
            <a:avLst/>
          </a:prstGeom>
          <a:solidFill>
            <a:srgbClr val="5FA3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ight Triangle 25"/>
          <p:cNvSpPr/>
          <p:nvPr/>
        </p:nvSpPr>
        <p:spPr>
          <a:xfrm flipH="1">
            <a:off x="5062539" y="2743200"/>
            <a:ext cx="735012" cy="323850"/>
          </a:xfrm>
          <a:prstGeom prst="rtTriangle">
            <a:avLst/>
          </a:prstGeom>
          <a:solidFill>
            <a:srgbClr val="5FA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054225" y="2530475"/>
            <a:ext cx="676275" cy="554038"/>
          </a:xfrm>
          <a:prstGeom prst="rect">
            <a:avLst/>
          </a:prstGeom>
          <a:solidFill>
            <a:srgbClr val="5FA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382713" y="2530475"/>
            <a:ext cx="676275" cy="554038"/>
          </a:xfrm>
          <a:prstGeom prst="rect">
            <a:avLst/>
          </a:prstGeom>
          <a:solidFill>
            <a:srgbClr val="5FA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2237" y="2530475"/>
            <a:ext cx="1339851" cy="554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5018089" y="2528890"/>
            <a:ext cx="1268412" cy="554037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" name="Straight Arrow Connector 1"/>
          <p:cNvCxnSpPr/>
          <p:nvPr/>
        </p:nvCxnSpPr>
        <p:spPr>
          <a:xfrm flipV="1">
            <a:off x="1374775" y="112395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355725" y="3095625"/>
            <a:ext cx="2336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3"/>
          <p:cNvSpPr txBox="1">
            <a:spLocks noChangeArrowheads="1"/>
          </p:cNvSpPr>
          <p:nvPr/>
        </p:nvSpPr>
        <p:spPr bwMode="auto">
          <a:xfrm>
            <a:off x="3576639" y="3036890"/>
            <a:ext cx="231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/>
              <a:t>t</a:t>
            </a:r>
          </a:p>
        </p:txBody>
      </p:sp>
      <p:sp>
        <p:nvSpPr>
          <p:cNvPr id="10252" name="TextBox 4"/>
          <p:cNvSpPr txBox="1">
            <a:spLocks noChangeArrowheads="1"/>
          </p:cNvSpPr>
          <p:nvPr/>
        </p:nvSpPr>
        <p:spPr bwMode="auto">
          <a:xfrm>
            <a:off x="1327151" y="1146175"/>
            <a:ext cx="619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x1(t)</a:t>
            </a:r>
          </a:p>
        </p:txBody>
      </p:sp>
      <p:sp>
        <p:nvSpPr>
          <p:cNvPr id="10253" name="TextBox 5"/>
          <p:cNvSpPr txBox="1">
            <a:spLocks noChangeArrowheads="1"/>
          </p:cNvSpPr>
          <p:nvPr/>
        </p:nvSpPr>
        <p:spPr bwMode="auto">
          <a:xfrm>
            <a:off x="1101725" y="235743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10254" name="TextBox 6"/>
          <p:cNvSpPr txBox="1">
            <a:spLocks noChangeArrowheads="1"/>
          </p:cNvSpPr>
          <p:nvPr/>
        </p:nvSpPr>
        <p:spPr bwMode="auto">
          <a:xfrm>
            <a:off x="1241426" y="3108326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10255" name="TextBox 8"/>
          <p:cNvSpPr txBox="1">
            <a:spLocks noChangeArrowheads="1"/>
          </p:cNvSpPr>
          <p:nvPr/>
        </p:nvSpPr>
        <p:spPr bwMode="auto">
          <a:xfrm>
            <a:off x="2581276" y="31083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21175" y="1111252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02125" y="3084515"/>
            <a:ext cx="31908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11"/>
          <p:cNvSpPr txBox="1">
            <a:spLocks noChangeArrowheads="1"/>
          </p:cNvSpPr>
          <p:nvPr/>
        </p:nvSpPr>
        <p:spPr bwMode="auto">
          <a:xfrm>
            <a:off x="7518401" y="2995613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10259" name="TextBox 12"/>
          <p:cNvSpPr txBox="1">
            <a:spLocks noChangeArrowheads="1"/>
          </p:cNvSpPr>
          <p:nvPr/>
        </p:nvSpPr>
        <p:spPr bwMode="auto">
          <a:xfrm>
            <a:off x="4273551" y="1133475"/>
            <a:ext cx="619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x2(t)</a:t>
            </a:r>
          </a:p>
        </p:txBody>
      </p:sp>
      <p:sp>
        <p:nvSpPr>
          <p:cNvPr id="10260" name="TextBox 13"/>
          <p:cNvSpPr txBox="1">
            <a:spLocks noChangeArrowheads="1"/>
          </p:cNvSpPr>
          <p:nvPr/>
        </p:nvSpPr>
        <p:spPr bwMode="auto">
          <a:xfrm>
            <a:off x="4187826" y="3095626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10261" name="TextBox 14"/>
          <p:cNvSpPr txBox="1">
            <a:spLocks noChangeArrowheads="1"/>
          </p:cNvSpPr>
          <p:nvPr/>
        </p:nvSpPr>
        <p:spPr bwMode="auto">
          <a:xfrm>
            <a:off x="5514976" y="30892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262" name="TextBox 16"/>
          <p:cNvSpPr txBox="1">
            <a:spLocks noChangeArrowheads="1"/>
          </p:cNvSpPr>
          <p:nvPr/>
        </p:nvSpPr>
        <p:spPr bwMode="auto">
          <a:xfrm>
            <a:off x="4867276" y="30956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10263" name="TextBox 17"/>
          <p:cNvSpPr txBox="1">
            <a:spLocks noChangeArrowheads="1"/>
          </p:cNvSpPr>
          <p:nvPr/>
        </p:nvSpPr>
        <p:spPr bwMode="auto">
          <a:xfrm>
            <a:off x="6099176" y="31083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10264" name="TextBox 18"/>
          <p:cNvSpPr txBox="1">
            <a:spLocks noChangeArrowheads="1"/>
          </p:cNvSpPr>
          <p:nvPr/>
        </p:nvSpPr>
        <p:spPr bwMode="auto">
          <a:xfrm>
            <a:off x="4073525" y="235743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403351" y="3590927"/>
            <a:ext cx="0" cy="197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384301" y="5564188"/>
            <a:ext cx="31908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7" name="TextBox 28"/>
          <p:cNvSpPr txBox="1">
            <a:spLocks noChangeArrowheads="1"/>
          </p:cNvSpPr>
          <p:nvPr/>
        </p:nvSpPr>
        <p:spPr bwMode="auto">
          <a:xfrm>
            <a:off x="4457701" y="5589590"/>
            <a:ext cx="34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10268" name="TextBox 29"/>
          <p:cNvSpPr txBox="1">
            <a:spLocks noChangeArrowheads="1"/>
          </p:cNvSpPr>
          <p:nvPr/>
        </p:nvSpPr>
        <p:spPr bwMode="auto">
          <a:xfrm>
            <a:off x="825501" y="3633788"/>
            <a:ext cx="50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x(t)</a:t>
            </a:r>
          </a:p>
        </p:txBody>
      </p:sp>
      <p:sp>
        <p:nvSpPr>
          <p:cNvPr id="10269" name="TextBox 30"/>
          <p:cNvSpPr txBox="1">
            <a:spLocks noChangeArrowheads="1"/>
          </p:cNvSpPr>
          <p:nvPr/>
        </p:nvSpPr>
        <p:spPr bwMode="auto">
          <a:xfrm>
            <a:off x="1270000" y="5575301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/>
              <a:t>0</a:t>
            </a:r>
          </a:p>
        </p:txBody>
      </p:sp>
      <p:sp>
        <p:nvSpPr>
          <p:cNvPr id="10270" name="TextBox 31"/>
          <p:cNvSpPr txBox="1">
            <a:spLocks noChangeArrowheads="1"/>
          </p:cNvSpPr>
          <p:nvPr/>
        </p:nvSpPr>
        <p:spPr bwMode="auto">
          <a:xfrm>
            <a:off x="2597151" y="556895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271" name="TextBox 32"/>
          <p:cNvSpPr txBox="1">
            <a:spLocks noChangeArrowheads="1"/>
          </p:cNvSpPr>
          <p:nvPr/>
        </p:nvSpPr>
        <p:spPr bwMode="auto">
          <a:xfrm>
            <a:off x="1949451" y="55753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10272" name="TextBox 33"/>
          <p:cNvSpPr txBox="1">
            <a:spLocks noChangeArrowheads="1"/>
          </p:cNvSpPr>
          <p:nvPr/>
        </p:nvSpPr>
        <p:spPr bwMode="auto">
          <a:xfrm>
            <a:off x="3181351" y="55880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10273" name="TextBox 34"/>
          <p:cNvSpPr txBox="1">
            <a:spLocks noChangeArrowheads="1"/>
          </p:cNvSpPr>
          <p:nvPr/>
        </p:nvSpPr>
        <p:spPr bwMode="auto">
          <a:xfrm>
            <a:off x="1155700" y="4837114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10274" name="TextBox 36"/>
          <p:cNvSpPr txBox="1">
            <a:spLocks noChangeArrowheads="1"/>
          </p:cNvSpPr>
          <p:nvPr/>
        </p:nvSpPr>
        <p:spPr bwMode="auto">
          <a:xfrm>
            <a:off x="1927225" y="31083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10275" name="TextBox 3"/>
          <p:cNvSpPr txBox="1">
            <a:spLocks noChangeArrowheads="1"/>
          </p:cNvSpPr>
          <p:nvPr/>
        </p:nvSpPr>
        <p:spPr bwMode="auto">
          <a:xfrm>
            <a:off x="3540125" y="1766889"/>
            <a:ext cx="490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800" b="1"/>
              <a:t>+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1612466" y="3125353"/>
            <a:ext cx="184151" cy="746995"/>
          </a:xfrm>
          <a:prstGeom prst="leftBrace">
            <a:avLst>
              <a:gd name="adj1" fmla="val 39368"/>
              <a:gd name="adj2" fmla="val 48878"/>
            </a:avLst>
          </a:prstGeom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Left Brace 39"/>
          <p:cNvSpPr/>
          <p:nvPr/>
        </p:nvSpPr>
        <p:spPr>
          <a:xfrm rot="16200000">
            <a:off x="2320713" y="3187481"/>
            <a:ext cx="184151" cy="635427"/>
          </a:xfrm>
          <a:prstGeom prst="leftBrace">
            <a:avLst>
              <a:gd name="adj1" fmla="val 39368"/>
              <a:gd name="adj2" fmla="val 48878"/>
            </a:avLst>
          </a:prstGeom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Left Brace 40"/>
          <p:cNvSpPr/>
          <p:nvPr/>
        </p:nvSpPr>
        <p:spPr>
          <a:xfrm rot="16200000">
            <a:off x="4554974" y="3160275"/>
            <a:ext cx="184151" cy="746995"/>
          </a:xfrm>
          <a:prstGeom prst="leftBrace">
            <a:avLst>
              <a:gd name="adj1" fmla="val 39368"/>
              <a:gd name="adj2" fmla="val 48878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Left Brace 41"/>
          <p:cNvSpPr/>
          <p:nvPr/>
        </p:nvSpPr>
        <p:spPr>
          <a:xfrm rot="16200000">
            <a:off x="5251822" y="3224585"/>
            <a:ext cx="192092" cy="635840"/>
          </a:xfrm>
          <a:prstGeom prst="leftBrace">
            <a:avLst>
              <a:gd name="adj1" fmla="val 32659"/>
              <a:gd name="adj2" fmla="val 48878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Left Brace 42"/>
          <p:cNvSpPr/>
          <p:nvPr/>
        </p:nvSpPr>
        <p:spPr>
          <a:xfrm rot="16200000">
            <a:off x="5887641" y="3257155"/>
            <a:ext cx="192088" cy="558007"/>
          </a:xfrm>
          <a:prstGeom prst="leftBrace">
            <a:avLst>
              <a:gd name="adj1" fmla="val 39368"/>
              <a:gd name="adj2" fmla="val 48878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97477" y="3761585"/>
            <a:ext cx="0" cy="163591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397125" y="3756505"/>
            <a:ext cx="0" cy="163591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1" idx="1"/>
          </p:cNvCxnSpPr>
          <p:nvPr/>
        </p:nvCxnSpPr>
        <p:spPr>
          <a:xfrm rot="5400000">
            <a:off x="2605242" y="2803688"/>
            <a:ext cx="1211266" cy="2855586"/>
          </a:xfrm>
          <a:prstGeom prst="curvedConnector2">
            <a:avLst/>
          </a:prstGeom>
          <a:ln>
            <a:solidFill>
              <a:schemeClr val="accent5"/>
            </a:solidFill>
            <a:tailEnd type="arrow"/>
          </a:ln>
          <a:effectLst>
            <a:outerShdw dist="22984" dir="3000000" rotWithShape="0">
              <a:srgbClr val="000000">
                <a:alpha val="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2" idx="1"/>
          </p:cNvCxnSpPr>
          <p:nvPr/>
        </p:nvCxnSpPr>
        <p:spPr>
          <a:xfrm rot="5400000">
            <a:off x="3361724" y="2858103"/>
            <a:ext cx="1198562" cy="2759459"/>
          </a:xfrm>
          <a:prstGeom prst="curvedConnector2">
            <a:avLst/>
          </a:prstGeom>
          <a:ln w="34925">
            <a:solidFill>
              <a:schemeClr val="accent5"/>
            </a:solidFill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43" idx="1"/>
          </p:cNvCxnSpPr>
          <p:nvPr/>
        </p:nvCxnSpPr>
        <p:spPr>
          <a:xfrm rot="5400000">
            <a:off x="3703089" y="3110465"/>
            <a:ext cx="1752598" cy="2796074"/>
          </a:xfrm>
          <a:prstGeom prst="curvedConnector2">
            <a:avLst/>
          </a:prstGeom>
          <a:ln w="34925">
            <a:solidFill>
              <a:schemeClr val="accent5"/>
            </a:solidFill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297" name="TextBox 8"/>
          <p:cNvSpPr txBox="1">
            <a:spLocks noChangeArrowheads="1"/>
          </p:cNvSpPr>
          <p:nvPr/>
        </p:nvSpPr>
        <p:spPr bwMode="auto">
          <a:xfrm>
            <a:off x="3200400" y="3113089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56" name="Left Brace 55"/>
          <p:cNvSpPr/>
          <p:nvPr/>
        </p:nvSpPr>
        <p:spPr>
          <a:xfrm rot="16200000">
            <a:off x="2966082" y="3200961"/>
            <a:ext cx="184151" cy="598911"/>
          </a:xfrm>
          <a:prstGeom prst="leftBrace">
            <a:avLst>
              <a:gd name="adj1" fmla="val 39368"/>
              <a:gd name="adj2" fmla="val 48878"/>
            </a:avLst>
          </a:prstGeom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036888" y="3761585"/>
            <a:ext cx="0" cy="163591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519888" y="964619"/>
            <a:ext cx="3410857" cy="1015663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cara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menjumlahkan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dua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buah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sinyal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pada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interval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waktu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yang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sama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Round Same Side Corner Rectangle 51"/>
          <p:cNvSpPr/>
          <p:nvPr/>
        </p:nvSpPr>
        <p:spPr>
          <a:xfrm>
            <a:off x="110435" y="83483"/>
            <a:ext cx="4831849" cy="839789"/>
          </a:xfrm>
          <a:prstGeom prst="round2SameRect">
            <a:avLst>
              <a:gd name="adj1" fmla="val 37901"/>
              <a:gd name="adj2" fmla="val 0"/>
            </a:avLst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Penjumlahan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sinyal</a:t>
            </a:r>
            <a:endParaRPr lang="en-US" sz="24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933C9-1C01-493E-B4AF-B271AD85945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052 0.360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7.40741E-7 L 0.00092 0.361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1.11111E-6 L -0.12526 -1.11111E-6 C -0.18177 -1.11111E-6 -0.25078 0.07685 -0.25078 0.14097 L -0.25078 0.28195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12136 -4.81481E-6 C -0.17591 -4.81481E-6 -0.24271 0.09954 -0.24271 0.18056 L -0.24271 0.36112 " pathEditMode="relative" rAng="0" ptsTypes="FfFF">
                                      <p:cBhvr>
                                        <p:cTn id="8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38" grpId="0" animBg="1"/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957125D-E396-482E-B344-D2A919612D19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57b2b7e8431e6669a616523533ba4de2e8c5a4b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1055</TotalTime>
  <Words>454</Words>
  <Application>Microsoft Office PowerPoint</Application>
  <PresentationFormat>Custom</PresentationFormat>
  <Paragraphs>216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Operasi Dasar Sinyal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toankmantap</dc:creator>
  <cp:lastModifiedBy>RTA</cp:lastModifiedBy>
  <cp:revision>128</cp:revision>
  <dcterms:created xsi:type="dcterms:W3CDTF">2013-10-02T09:50:02Z</dcterms:created>
  <dcterms:modified xsi:type="dcterms:W3CDTF">2015-03-06T07:27:39Z</dcterms:modified>
</cp:coreProperties>
</file>