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20" autoAdjust="0"/>
  </p:normalViewPr>
  <p:slideViewPr>
    <p:cSldViewPr>
      <p:cViewPr>
        <p:scale>
          <a:sx n="60" d="100"/>
          <a:sy n="60" d="100"/>
        </p:scale>
        <p:origin x="-979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1970D-C37A-451C-9BDA-7BF6A04178BF}" type="datetimeFigureOut">
              <a:rPr lang="id-ID" smtClean="0"/>
              <a:t>30/01/2014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D8742-75B4-4D60-B34E-CAD302213F5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8253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D8742-75B4-4D60-B34E-CAD302213F5B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8689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D8742-75B4-4D60-B34E-CAD302213F5B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8263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D8742-75B4-4D60-B34E-CAD302213F5B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2078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03D01-4133-4D5E-8FD2-CFB7BF97CCC8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20447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D8742-75B4-4D60-B34E-CAD302213F5B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82703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03D01-4133-4D5E-8FD2-CFB7BF97CCC8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20447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03D01-4133-4D5E-8FD2-CFB7BF97CCC8}" type="slidenum">
              <a:rPr lang="id-ID" smtClean="0"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20447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03D01-4133-4D5E-8FD2-CFB7BF97CCC8}" type="slidenum">
              <a:rPr lang="id-ID" smtClean="0"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20447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03D01-4133-4D5E-8FD2-CFB7BF97CCC8}" type="slidenum">
              <a:rPr lang="id-ID" smtClean="0"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20447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03D01-4133-4D5E-8FD2-CFB7BF97CCC8}" type="slidenum">
              <a:rPr lang="id-ID" smtClean="0"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20447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03D01-4133-4D5E-8FD2-CFB7BF97CCC8}" type="slidenum">
              <a:rPr lang="id-ID" smtClean="0"/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2044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D8742-75B4-4D60-B34E-CAD302213F5B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6944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03D01-4133-4D5E-8FD2-CFB7BF97CCC8}" type="slidenum">
              <a:rPr lang="id-ID" smtClean="0"/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20447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03D01-4133-4D5E-8FD2-CFB7BF97CCC8}" type="slidenum">
              <a:rPr lang="id-ID" smtClean="0"/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20447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03D01-4133-4D5E-8FD2-CFB7BF97CCC8}" type="slidenum">
              <a:rPr lang="id-ID" smtClean="0"/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20447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03D01-4133-4D5E-8FD2-CFB7BF97CCC8}" type="slidenum">
              <a:rPr lang="id-ID" smtClean="0"/>
              <a:t>23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20447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D8742-75B4-4D60-B34E-CAD302213F5B}" type="slidenum">
              <a:rPr lang="id-ID" smtClean="0"/>
              <a:t>24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5086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D8742-75B4-4D60-B34E-CAD302213F5B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9555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D8742-75B4-4D60-B34E-CAD302213F5B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1569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D8742-75B4-4D60-B34E-CAD302213F5B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4318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D8742-75B4-4D60-B34E-CAD302213F5B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0516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D8742-75B4-4D60-B34E-CAD302213F5B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4052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D8742-75B4-4D60-B34E-CAD302213F5B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7713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D8742-75B4-4D60-B34E-CAD302213F5B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9397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5"/>
          <p:cNvGraphicFramePr>
            <a:graphicFrameLocks noChangeAspect="1"/>
          </p:cNvGraphicFramePr>
          <p:nvPr/>
        </p:nvGraphicFramePr>
        <p:xfrm>
          <a:off x="44450" y="2393950"/>
          <a:ext cx="9077325" cy="181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Image" r:id="rId3" imgW="10209524" imgH="1815873" progId="Photoshop.Image.6">
                  <p:embed/>
                </p:oleObj>
              </mc:Choice>
              <mc:Fallback>
                <p:oleObj name="Image" r:id="rId3" imgW="10209524" imgH="1815873" progId="Photoshop.Image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" y="2393950"/>
                        <a:ext cx="9077325" cy="181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925" y="4292600"/>
            <a:ext cx="9074150" cy="2520950"/>
            <a:chOff x="0" y="2640"/>
            <a:chExt cx="5760" cy="1680"/>
          </a:xfrm>
        </p:grpSpPr>
        <p:sp>
          <p:nvSpPr>
            <p:cNvPr id="6" name="Rectangle 17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168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" name="Rectangle 18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8" name="Rectangle 19"/>
          <p:cNvSpPr>
            <a:spLocks noChangeArrowheads="1"/>
          </p:cNvSpPr>
          <p:nvPr/>
        </p:nvSpPr>
        <p:spPr bwMode="gray">
          <a:xfrm>
            <a:off x="34925" y="44450"/>
            <a:ext cx="9074150" cy="2282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grpSp>
        <p:nvGrpSpPr>
          <p:cNvPr id="9" name="Group 20"/>
          <p:cNvGrpSpPr>
            <a:grpSpLocks/>
          </p:cNvGrpSpPr>
          <p:nvPr/>
        </p:nvGrpSpPr>
        <p:grpSpPr bwMode="auto">
          <a:xfrm>
            <a:off x="-4763" y="0"/>
            <a:ext cx="9148763" cy="6856413"/>
            <a:chOff x="-3" y="0"/>
            <a:chExt cx="5763" cy="4319"/>
          </a:xfrm>
        </p:grpSpPr>
        <p:sp>
          <p:nvSpPr>
            <p:cNvPr id="10" name="AutoShape 21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" name="Freeform 22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>
                <a:gd name="T0" fmla="*/ 0 w 336"/>
                <a:gd name="T1" fmla="*/ 36 h 384"/>
                <a:gd name="T2" fmla="*/ 0 w 336"/>
                <a:gd name="T3" fmla="*/ 288 h 384"/>
                <a:gd name="T4" fmla="*/ 82 w 336"/>
                <a:gd name="T5" fmla="*/ 144 h 384"/>
                <a:gd name="T6" fmla="*/ 165 w 336"/>
                <a:gd name="T7" fmla="*/ 36 h 384"/>
                <a:gd name="T8" fmla="*/ 288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" name="Freeform 23"/>
            <p:cNvSpPr>
              <a:spLocks/>
            </p:cNvSpPr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>
                <a:gd name="T0" fmla="*/ 0 w 336"/>
                <a:gd name="T1" fmla="*/ 30 h 384"/>
                <a:gd name="T2" fmla="*/ 0 w 336"/>
                <a:gd name="T3" fmla="*/ 242 h 384"/>
                <a:gd name="T4" fmla="*/ 96 w 336"/>
                <a:gd name="T5" fmla="*/ 121 h 384"/>
                <a:gd name="T6" fmla="*/ 192 w 336"/>
                <a:gd name="T7" fmla="*/ 30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" name="Freeform 24"/>
            <p:cNvSpPr>
              <a:spLocks/>
            </p:cNvSpPr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>
                <a:gd name="T0" fmla="*/ 0 w 336"/>
                <a:gd name="T1" fmla="*/ 36 h 384"/>
                <a:gd name="T2" fmla="*/ 0 w 336"/>
                <a:gd name="T3" fmla="*/ 287 h 384"/>
                <a:gd name="T4" fmla="*/ 66 w 336"/>
                <a:gd name="T5" fmla="*/ 144 h 384"/>
                <a:gd name="T6" fmla="*/ 133 w 336"/>
                <a:gd name="T7" fmla="*/ 36 h 384"/>
                <a:gd name="T8" fmla="*/ 232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" name="Freeform 25"/>
            <p:cNvSpPr>
              <a:spLocks/>
            </p:cNvSpPr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>
                <a:gd name="T0" fmla="*/ 0 w 336"/>
                <a:gd name="T1" fmla="*/ 36 h 384"/>
                <a:gd name="T2" fmla="*/ 0 w 336"/>
                <a:gd name="T3" fmla="*/ 288 h 384"/>
                <a:gd name="T4" fmla="*/ 82 w 336"/>
                <a:gd name="T5" fmla="*/ 144 h 384"/>
                <a:gd name="T6" fmla="*/ 165 w 336"/>
                <a:gd name="T7" fmla="*/ 36 h 384"/>
                <a:gd name="T8" fmla="*/ 288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5" name="Group 26"/>
          <p:cNvGrpSpPr>
            <a:grpSpLocks/>
          </p:cNvGrpSpPr>
          <p:nvPr/>
        </p:nvGrpSpPr>
        <p:grpSpPr bwMode="auto">
          <a:xfrm>
            <a:off x="2482850" y="2895600"/>
            <a:ext cx="2698750" cy="1041400"/>
            <a:chOff x="1610" y="1965"/>
            <a:chExt cx="1700" cy="656"/>
          </a:xfrm>
        </p:grpSpPr>
        <p:pic>
          <p:nvPicPr>
            <p:cNvPr id="16" name="Picture 27" descr="Untitled-1 copy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426" y="1965"/>
              <a:ext cx="590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28" descr="Untitled-1 copy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61" y="2372"/>
              <a:ext cx="249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9" descr="Untitled-1 copy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610" y="2237"/>
              <a:ext cx="36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ltGray">
          <a:xfrm>
            <a:off x="762000" y="990600"/>
            <a:ext cx="7772400" cy="1066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8F2C93-BF9F-41A0-8E0D-77F8289EC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89604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7EA9A-12A7-4BE0-8568-E8C62D30C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71056"/>
      </p:ext>
    </p:extLst>
  </p:cSld>
  <p:clrMapOvr>
    <a:masterClrMapping/>
  </p:clrMapOvr>
  <p:transition spd="slow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2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2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94540-53DB-4A97-BECF-73C5C5019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40501"/>
      </p:ext>
    </p:extLst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91ECF-930F-44E7-AC61-64CC2B6E5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42577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BAC08-4B32-4A91-85AD-5685DA621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89689"/>
      </p:ext>
    </p:extLst>
  </p:cSld>
  <p:clrMapOvr>
    <a:masterClrMapping/>
  </p:clrMapOvr>
  <p:transition spd="slow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D093F-1972-4080-801F-D16B90B3C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664"/>
      </p:ext>
    </p:extLst>
  </p:cSld>
  <p:clrMapOvr>
    <a:masterClrMapping/>
  </p:clrMapOvr>
  <p:transition spd="slow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4951E-6EE9-461C-9B4F-E892579AB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64275"/>
      </p:ext>
    </p:extLst>
  </p:cSld>
  <p:clrMapOvr>
    <a:masterClrMapping/>
  </p:clrMapOvr>
  <p:transition spd="slow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D5A11-CD7A-4006-B74C-63E68E880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85008"/>
      </p:ext>
    </p:extLst>
  </p:cSld>
  <p:clrMapOvr>
    <a:masterClrMapping/>
  </p:clrMapOvr>
  <p:transition spd="slow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2031D-980D-4F38-9BF9-19816EEF7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0685"/>
      </p:ext>
    </p:extLst>
  </p:cSld>
  <p:clrMapOvr>
    <a:masterClrMapping/>
  </p:clrMapOvr>
  <p:transition spd="slow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87A8D-EE71-4B44-9766-84640193D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63816"/>
      </p:ext>
    </p:extLst>
  </p:cSld>
  <p:clrMapOvr>
    <a:masterClrMapping/>
  </p:clrMapOvr>
  <p:transition spd="slow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01BA3-1E7A-4599-A972-5B59EDE89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979"/>
      </p:ext>
    </p:extLst>
  </p:cSld>
  <p:clrMapOvr>
    <a:masterClrMapping/>
  </p:clrMapOvr>
  <p:transition spd="slow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"/>
          <p:cNvGrpSpPr>
            <a:grpSpLocks/>
          </p:cNvGrpSpPr>
          <p:nvPr/>
        </p:nvGrpSpPr>
        <p:grpSpPr bwMode="auto">
          <a:xfrm>
            <a:off x="0" y="285750"/>
            <a:ext cx="9156700" cy="911225"/>
            <a:chOff x="-1" y="196"/>
            <a:chExt cx="5768" cy="635"/>
          </a:xfrm>
        </p:grpSpPr>
        <p:sp>
          <p:nvSpPr>
            <p:cNvPr id="1036" name="Rectangle 12"/>
            <p:cNvSpPr>
              <a:spLocks noChangeArrowheads="1"/>
            </p:cNvSpPr>
            <p:nvPr userDrawn="1"/>
          </p:nvSpPr>
          <p:spPr bwMode="gray">
            <a:xfrm>
              <a:off x="1" y="196"/>
              <a:ext cx="5766" cy="63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37" name="Freeform 13"/>
            <p:cNvSpPr>
              <a:spLocks/>
            </p:cNvSpPr>
            <p:nvPr userDrawn="1"/>
          </p:nvSpPr>
          <p:spPr bwMode="gray">
            <a:xfrm flipH="1" flipV="1">
              <a:off x="2265" y="196"/>
              <a:ext cx="3497" cy="226"/>
            </a:xfrm>
            <a:custGeom>
              <a:avLst/>
              <a:gdLst>
                <a:gd name="T0" fmla="*/ 45 w 1497"/>
                <a:gd name="T1" fmla="*/ 590 h 590"/>
                <a:gd name="T2" fmla="*/ 1497 w 1497"/>
                <a:gd name="T3" fmla="*/ 590 h 590"/>
                <a:gd name="T4" fmla="*/ 0 w 1497"/>
                <a:gd name="T5" fmla="*/ 0 h 590"/>
                <a:gd name="T6" fmla="*/ 0 w 1497"/>
                <a:gd name="T7" fmla="*/ 59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gray">
            <a:xfrm>
              <a:off x="-1" y="514"/>
              <a:ext cx="3702" cy="311"/>
            </a:xfrm>
            <a:custGeom>
              <a:avLst/>
              <a:gdLst>
                <a:gd name="T0" fmla="*/ 45 w 1497"/>
                <a:gd name="T1" fmla="*/ 590 h 590"/>
                <a:gd name="T2" fmla="*/ 1497 w 1497"/>
                <a:gd name="T3" fmla="*/ 590 h 590"/>
                <a:gd name="T4" fmla="*/ 0 w 1497"/>
                <a:gd name="T5" fmla="*/ 0 h 590"/>
                <a:gd name="T6" fmla="*/ 0 w 1497"/>
                <a:gd name="T7" fmla="*/ 59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</p:grpSp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pic>
        <p:nvPicPr>
          <p:cNvPr id="1029" name="Picture 17" descr="Untitled-1 cop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52413" y="38258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8" descr="Untitled-1 copy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73138" y="765175"/>
            <a:ext cx="358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676400" y="274638"/>
            <a:ext cx="6629400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4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22D23F8-FCAD-47D2-8143-C30392382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7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KONVOLUSI DISKRIT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7192950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fr-FR" dirty="0" err="1"/>
              <a:t>Untuk</a:t>
            </a:r>
            <a:r>
              <a:rPr lang="fr-FR" dirty="0"/>
              <a:t> n= 3</a:t>
            </a:r>
            <a:endParaRPr lang="id-ID" dirty="0"/>
          </a:p>
          <a:p>
            <a:pPr marL="0" indent="0">
              <a:lnSpc>
                <a:spcPct val="150000"/>
              </a:lnSpc>
              <a:buNone/>
            </a:pPr>
            <a:r>
              <a:rPr lang="id-ID" dirty="0" smtClean="0"/>
              <a:t>	</a:t>
            </a:r>
            <a:r>
              <a:rPr lang="fr-FR" dirty="0" smtClean="0"/>
              <a:t>x(k)</a:t>
            </a:r>
            <a:r>
              <a:rPr lang="id-ID" dirty="0" smtClean="0"/>
              <a:t>		</a:t>
            </a:r>
            <a:r>
              <a:rPr lang="fr-FR" dirty="0" smtClean="0"/>
              <a:t>= </a:t>
            </a:r>
            <a:r>
              <a:rPr lang="fr-FR" dirty="0">
                <a:sym typeface="Symbol"/>
              </a:rPr>
              <a:t></a:t>
            </a:r>
            <a:r>
              <a:rPr lang="fr-FR" dirty="0"/>
              <a:t>(k+1) + </a:t>
            </a:r>
            <a:r>
              <a:rPr lang="fr-FR" dirty="0">
                <a:sym typeface="Symbol"/>
              </a:rPr>
              <a:t></a:t>
            </a:r>
            <a:r>
              <a:rPr lang="fr-FR" dirty="0"/>
              <a:t>(k) + </a:t>
            </a:r>
            <a:r>
              <a:rPr lang="fr-FR" dirty="0">
                <a:sym typeface="Symbol"/>
              </a:rPr>
              <a:t></a:t>
            </a:r>
            <a:r>
              <a:rPr lang="fr-FR" dirty="0"/>
              <a:t>(k-1)</a:t>
            </a:r>
            <a:endParaRPr lang="id-ID" dirty="0"/>
          </a:p>
          <a:p>
            <a:pPr marL="0" indent="0">
              <a:lnSpc>
                <a:spcPct val="150000"/>
              </a:lnSpc>
              <a:buNone/>
            </a:pPr>
            <a:r>
              <a:rPr lang="id-ID" dirty="0" smtClean="0"/>
              <a:t>	h</a:t>
            </a:r>
            <a:r>
              <a:rPr lang="fr-FR" dirty="0" smtClean="0"/>
              <a:t>(</a:t>
            </a:r>
            <a:r>
              <a:rPr lang="id-ID" dirty="0" smtClean="0"/>
              <a:t>3</a:t>
            </a:r>
            <a:r>
              <a:rPr lang="fr-FR" dirty="0" smtClean="0"/>
              <a:t>-k</a:t>
            </a:r>
            <a:r>
              <a:rPr lang="fr-FR" dirty="0"/>
              <a:t>) </a:t>
            </a:r>
            <a:r>
              <a:rPr lang="id-ID" dirty="0" smtClean="0"/>
              <a:t>	</a:t>
            </a:r>
            <a:r>
              <a:rPr lang="fr-FR" dirty="0" smtClean="0"/>
              <a:t>= </a:t>
            </a:r>
            <a:r>
              <a:rPr lang="fr-FR" dirty="0"/>
              <a:t>2</a:t>
            </a:r>
            <a:r>
              <a:rPr lang="fr-FR" dirty="0">
                <a:sym typeface="Symbol"/>
              </a:rPr>
              <a:t></a:t>
            </a:r>
            <a:r>
              <a:rPr lang="fr-FR" dirty="0"/>
              <a:t>(k-1)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>
                <a:sym typeface="Symbol"/>
              </a:rPr>
              <a:t></a:t>
            </a:r>
            <a:r>
              <a:rPr lang="fr-FR" dirty="0"/>
              <a:t>(k-2)</a:t>
            </a:r>
            <a:endParaRPr lang="id-ID" dirty="0"/>
          </a:p>
          <a:p>
            <a:pPr marL="0" indent="0">
              <a:lnSpc>
                <a:spcPct val="150000"/>
              </a:lnSpc>
              <a:buNone/>
            </a:pPr>
            <a:r>
              <a:rPr lang="id-ID" dirty="0" smtClean="0"/>
              <a:t>	y</a:t>
            </a:r>
            <a:r>
              <a:rPr lang="fr-FR" dirty="0" smtClean="0"/>
              <a:t>(</a:t>
            </a:r>
            <a:r>
              <a:rPr lang="id-ID" dirty="0" smtClean="0"/>
              <a:t>3</a:t>
            </a:r>
            <a:r>
              <a:rPr lang="fr-FR" dirty="0" smtClean="0"/>
              <a:t>) </a:t>
            </a:r>
            <a:r>
              <a:rPr lang="id-ID" dirty="0" smtClean="0"/>
              <a:t>		</a:t>
            </a:r>
            <a:r>
              <a:rPr lang="fr-FR" dirty="0" smtClean="0"/>
              <a:t>= ... </a:t>
            </a:r>
            <a:r>
              <a:rPr lang="fr-FR" dirty="0"/>
              <a:t>x(-</a:t>
            </a:r>
            <a:r>
              <a:rPr lang="fr-FR" dirty="0" smtClean="0"/>
              <a:t>2)</a:t>
            </a:r>
            <a:r>
              <a:rPr lang="id-ID" dirty="0" smtClean="0"/>
              <a:t>h</a:t>
            </a:r>
            <a:r>
              <a:rPr lang="fr-FR" dirty="0" smtClean="0"/>
              <a:t>(-</a:t>
            </a:r>
            <a:r>
              <a:rPr lang="fr-FR" dirty="0"/>
              <a:t>2</a:t>
            </a:r>
            <a:r>
              <a:rPr lang="fr-FR" dirty="0" smtClean="0"/>
              <a:t>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x</a:t>
            </a:r>
            <a:r>
              <a:rPr lang="fr-FR" dirty="0"/>
              <a:t>(-</a:t>
            </a:r>
            <a:r>
              <a:rPr lang="fr-FR" dirty="0" smtClean="0"/>
              <a:t>1)</a:t>
            </a:r>
            <a:r>
              <a:rPr lang="id-ID" dirty="0" smtClean="0"/>
              <a:t>h</a:t>
            </a:r>
            <a:r>
              <a:rPr lang="fr-FR" dirty="0" smtClean="0"/>
              <a:t>(-</a:t>
            </a:r>
            <a:r>
              <a:rPr lang="fr-FR" dirty="0"/>
              <a:t>1</a:t>
            </a:r>
            <a:r>
              <a:rPr lang="fr-FR" dirty="0" smtClean="0"/>
              <a:t>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x(0)</a:t>
            </a:r>
            <a:r>
              <a:rPr lang="id-ID" dirty="0" smtClean="0"/>
              <a:t>h</a:t>
            </a:r>
            <a:r>
              <a:rPr lang="fr-FR" dirty="0" smtClean="0"/>
              <a:t>(0)</a:t>
            </a:r>
            <a:r>
              <a:rPr lang="id-ID" dirty="0" smtClean="0"/>
              <a:t> 			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x(1)</a:t>
            </a:r>
            <a:r>
              <a:rPr lang="id-ID" dirty="0" smtClean="0"/>
              <a:t>h</a:t>
            </a:r>
            <a:r>
              <a:rPr lang="fr-FR" dirty="0" smtClean="0"/>
              <a:t>(1)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x(2)y(2)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x(3)</a:t>
            </a:r>
            <a:r>
              <a:rPr lang="id-ID" dirty="0" smtClean="0"/>
              <a:t>h</a:t>
            </a:r>
            <a:r>
              <a:rPr lang="fr-FR" dirty="0" smtClean="0"/>
              <a:t>(3)</a:t>
            </a:r>
            <a:r>
              <a:rPr lang="id-ID" dirty="0" smtClean="0"/>
              <a:t> </a:t>
            </a:r>
            <a:r>
              <a:rPr lang="fr-FR" dirty="0" smtClean="0"/>
              <a:t>+....</a:t>
            </a:r>
            <a:endParaRPr lang="id-ID" dirty="0"/>
          </a:p>
          <a:p>
            <a:pPr marL="0" indent="0">
              <a:lnSpc>
                <a:spcPct val="150000"/>
              </a:lnSpc>
              <a:buNone/>
            </a:pPr>
            <a:r>
              <a:rPr lang="id-ID" dirty="0" smtClean="0"/>
              <a:t>	y</a:t>
            </a:r>
            <a:r>
              <a:rPr lang="fr-FR" dirty="0" smtClean="0"/>
              <a:t>(</a:t>
            </a:r>
            <a:r>
              <a:rPr lang="id-ID" dirty="0" smtClean="0"/>
              <a:t>3</a:t>
            </a:r>
            <a:r>
              <a:rPr lang="fr-FR" dirty="0" smtClean="0"/>
              <a:t>)</a:t>
            </a:r>
            <a:r>
              <a:rPr lang="id-ID" dirty="0" smtClean="0"/>
              <a:t>		</a:t>
            </a:r>
            <a:r>
              <a:rPr lang="fr-FR" dirty="0" smtClean="0"/>
              <a:t>= ...+</a:t>
            </a:r>
            <a:r>
              <a:rPr lang="id-ID" dirty="0" smtClean="0"/>
              <a:t> </a:t>
            </a:r>
            <a:r>
              <a:rPr lang="fr-FR" dirty="0" smtClean="0"/>
              <a:t>(</a:t>
            </a:r>
            <a:r>
              <a:rPr lang="fr-FR" dirty="0"/>
              <a:t>0)(0</a:t>
            </a:r>
            <a:r>
              <a:rPr lang="fr-FR" dirty="0" smtClean="0"/>
              <a:t>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(</a:t>
            </a:r>
            <a:r>
              <a:rPr lang="fr-FR" dirty="0"/>
              <a:t>1)(0</a:t>
            </a:r>
            <a:r>
              <a:rPr lang="fr-FR" dirty="0" smtClean="0"/>
              <a:t>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(1)(</a:t>
            </a:r>
            <a:r>
              <a:rPr lang="fr-FR" dirty="0"/>
              <a:t>0</a:t>
            </a:r>
            <a:r>
              <a:rPr lang="fr-FR" dirty="0" smtClean="0"/>
              <a:t>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(</a:t>
            </a:r>
            <a:r>
              <a:rPr lang="fr-FR" dirty="0"/>
              <a:t>1)(2</a:t>
            </a:r>
            <a:r>
              <a:rPr lang="fr-FR" dirty="0" smtClean="0"/>
              <a:t>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			</a:t>
            </a:r>
            <a:r>
              <a:rPr lang="fr-FR" dirty="0" smtClean="0"/>
              <a:t>(</a:t>
            </a:r>
            <a:r>
              <a:rPr lang="fr-FR" dirty="0"/>
              <a:t>0)(1</a:t>
            </a:r>
            <a:r>
              <a:rPr lang="fr-FR" dirty="0" smtClean="0"/>
              <a:t>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(</a:t>
            </a:r>
            <a:r>
              <a:rPr lang="fr-FR" dirty="0"/>
              <a:t>0)(0</a:t>
            </a:r>
            <a:r>
              <a:rPr lang="fr-FR" dirty="0" smtClean="0"/>
              <a:t>)...</a:t>
            </a:r>
            <a:endParaRPr lang="id-ID" dirty="0"/>
          </a:p>
          <a:p>
            <a:pPr marL="0" indent="0">
              <a:lnSpc>
                <a:spcPct val="150000"/>
              </a:lnSpc>
              <a:buNone/>
            </a:pPr>
            <a:r>
              <a:rPr lang="id-ID" dirty="0" smtClean="0"/>
              <a:t>	y</a:t>
            </a:r>
            <a:r>
              <a:rPr lang="fr-FR" dirty="0" smtClean="0"/>
              <a:t>(</a:t>
            </a:r>
            <a:r>
              <a:rPr lang="id-ID" dirty="0" smtClean="0"/>
              <a:t>3</a:t>
            </a:r>
            <a:r>
              <a:rPr lang="fr-FR" dirty="0" smtClean="0"/>
              <a:t>)</a:t>
            </a:r>
            <a:r>
              <a:rPr lang="id-ID" dirty="0" smtClean="0"/>
              <a:t>		</a:t>
            </a:r>
            <a:r>
              <a:rPr lang="fr-FR" dirty="0" smtClean="0"/>
              <a:t>= </a:t>
            </a:r>
            <a:r>
              <a:rPr lang="fr-FR" dirty="0"/>
              <a:t>2</a:t>
            </a:r>
            <a:endParaRPr lang="id-ID" dirty="0"/>
          </a:p>
          <a:p>
            <a:pPr marL="0" indent="0">
              <a:buNone/>
            </a:pPr>
            <a:r>
              <a:rPr lang="fr-FR" dirty="0"/>
              <a:t> 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51484214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>
              <a:lnSpc>
                <a:spcPct val="160000"/>
              </a:lnSpc>
              <a:buNone/>
            </a:pPr>
            <a:r>
              <a:rPr lang="fr-FR" dirty="0" err="1"/>
              <a:t>Untuk</a:t>
            </a:r>
            <a:r>
              <a:rPr lang="fr-FR" dirty="0"/>
              <a:t> n= 4</a:t>
            </a:r>
            <a:endParaRPr lang="id-ID" dirty="0"/>
          </a:p>
          <a:p>
            <a:pPr marL="0" indent="0">
              <a:lnSpc>
                <a:spcPct val="160000"/>
              </a:lnSpc>
              <a:buNone/>
            </a:pPr>
            <a:r>
              <a:rPr lang="id-ID" dirty="0" smtClean="0"/>
              <a:t>	</a:t>
            </a:r>
            <a:r>
              <a:rPr lang="fr-FR" dirty="0" smtClean="0"/>
              <a:t>x(k)</a:t>
            </a:r>
            <a:r>
              <a:rPr lang="id-ID" dirty="0" smtClean="0"/>
              <a:t>		</a:t>
            </a:r>
            <a:r>
              <a:rPr lang="fr-FR" dirty="0" smtClean="0"/>
              <a:t>= </a:t>
            </a:r>
            <a:r>
              <a:rPr lang="fr-FR" dirty="0">
                <a:sym typeface="Symbol"/>
              </a:rPr>
              <a:t></a:t>
            </a:r>
            <a:r>
              <a:rPr lang="fr-FR" dirty="0"/>
              <a:t>(k+1) + </a:t>
            </a:r>
            <a:r>
              <a:rPr lang="fr-FR" dirty="0">
                <a:sym typeface="Symbol"/>
              </a:rPr>
              <a:t></a:t>
            </a:r>
            <a:r>
              <a:rPr lang="fr-FR" dirty="0"/>
              <a:t>(k) + </a:t>
            </a:r>
            <a:r>
              <a:rPr lang="fr-FR" dirty="0">
                <a:sym typeface="Symbol"/>
              </a:rPr>
              <a:t></a:t>
            </a:r>
            <a:r>
              <a:rPr lang="fr-FR" dirty="0"/>
              <a:t>(k-1)</a:t>
            </a:r>
            <a:endParaRPr lang="id-ID" dirty="0"/>
          </a:p>
          <a:p>
            <a:pPr marL="0" indent="0">
              <a:lnSpc>
                <a:spcPct val="160000"/>
              </a:lnSpc>
              <a:buNone/>
            </a:pPr>
            <a:r>
              <a:rPr lang="id-ID" dirty="0" smtClean="0"/>
              <a:t>	h</a:t>
            </a:r>
            <a:r>
              <a:rPr lang="fr-FR" dirty="0"/>
              <a:t>(</a:t>
            </a:r>
            <a:r>
              <a:rPr lang="id-ID" dirty="0"/>
              <a:t>4</a:t>
            </a:r>
            <a:r>
              <a:rPr lang="fr-FR" dirty="0"/>
              <a:t>-k</a:t>
            </a:r>
            <a:r>
              <a:rPr lang="fr-FR" dirty="0" smtClean="0"/>
              <a:t>)</a:t>
            </a:r>
            <a:r>
              <a:rPr lang="id-ID" dirty="0"/>
              <a:t>	</a:t>
            </a:r>
            <a:r>
              <a:rPr lang="id-ID" dirty="0" smtClean="0"/>
              <a:t>	</a:t>
            </a:r>
            <a:r>
              <a:rPr lang="fr-FR" dirty="0" smtClean="0"/>
              <a:t>= </a:t>
            </a:r>
            <a:r>
              <a:rPr lang="fr-FR" dirty="0"/>
              <a:t>2</a:t>
            </a:r>
            <a:r>
              <a:rPr lang="fr-FR" dirty="0">
                <a:sym typeface="Symbol"/>
              </a:rPr>
              <a:t></a:t>
            </a:r>
            <a:r>
              <a:rPr lang="fr-FR" dirty="0"/>
              <a:t>(k-2) +</a:t>
            </a:r>
            <a:r>
              <a:rPr lang="id-ID" dirty="0"/>
              <a:t> </a:t>
            </a:r>
            <a:r>
              <a:rPr lang="fr-FR" dirty="0">
                <a:sym typeface="Symbol"/>
              </a:rPr>
              <a:t></a:t>
            </a:r>
            <a:r>
              <a:rPr lang="fr-FR" dirty="0"/>
              <a:t>(k-3</a:t>
            </a:r>
            <a:r>
              <a:rPr lang="fr-FR" dirty="0" smtClean="0"/>
              <a:t>)</a:t>
            </a:r>
            <a:endParaRPr lang="id-ID" dirty="0" smtClean="0"/>
          </a:p>
          <a:p>
            <a:pPr marL="0" indent="0">
              <a:lnSpc>
                <a:spcPct val="160000"/>
              </a:lnSpc>
              <a:buNone/>
            </a:pPr>
            <a:endParaRPr lang="id-ID" dirty="0"/>
          </a:p>
          <a:p>
            <a:pPr marL="0" indent="0">
              <a:lnSpc>
                <a:spcPct val="160000"/>
              </a:lnSpc>
              <a:buNone/>
            </a:pPr>
            <a:r>
              <a:rPr lang="id-ID" dirty="0" smtClean="0"/>
              <a:t>	y(4</a:t>
            </a:r>
            <a:r>
              <a:rPr lang="fr-FR" dirty="0" smtClean="0"/>
              <a:t>)</a:t>
            </a:r>
            <a:r>
              <a:rPr lang="id-ID" dirty="0" smtClean="0"/>
              <a:t>		</a:t>
            </a:r>
            <a:r>
              <a:rPr lang="fr-FR" dirty="0" smtClean="0"/>
              <a:t>= </a:t>
            </a:r>
            <a:r>
              <a:rPr lang="fr-FR" dirty="0"/>
              <a:t>.... x(-2)</a:t>
            </a:r>
            <a:r>
              <a:rPr lang="id-ID" dirty="0"/>
              <a:t>h</a:t>
            </a:r>
            <a:r>
              <a:rPr lang="fr-FR" dirty="0"/>
              <a:t>(-2)</a:t>
            </a:r>
            <a:r>
              <a:rPr lang="id-ID" dirty="0"/>
              <a:t> </a:t>
            </a:r>
            <a:r>
              <a:rPr lang="fr-FR" dirty="0"/>
              <a:t>+</a:t>
            </a:r>
            <a:r>
              <a:rPr lang="id-ID" dirty="0"/>
              <a:t> </a:t>
            </a:r>
            <a:r>
              <a:rPr lang="fr-FR" dirty="0"/>
              <a:t>x(-1)</a:t>
            </a:r>
            <a:r>
              <a:rPr lang="id-ID" dirty="0"/>
              <a:t>h</a:t>
            </a:r>
            <a:r>
              <a:rPr lang="fr-FR" dirty="0"/>
              <a:t>(-1)</a:t>
            </a:r>
            <a:r>
              <a:rPr lang="id-ID" dirty="0"/>
              <a:t> </a:t>
            </a:r>
            <a:r>
              <a:rPr lang="fr-FR" dirty="0"/>
              <a:t>+</a:t>
            </a:r>
            <a:r>
              <a:rPr lang="id-ID" dirty="0"/>
              <a:t> </a:t>
            </a:r>
            <a:r>
              <a:rPr lang="fr-FR" dirty="0"/>
              <a:t>x(0)</a:t>
            </a:r>
            <a:r>
              <a:rPr lang="id-ID" dirty="0"/>
              <a:t>h</a:t>
            </a:r>
            <a:r>
              <a:rPr lang="fr-FR" dirty="0"/>
              <a:t>(0)</a:t>
            </a:r>
            <a:r>
              <a:rPr lang="id-ID" dirty="0"/>
              <a:t> </a:t>
            </a:r>
            <a:r>
              <a:rPr lang="fr-FR" dirty="0"/>
              <a:t>+</a:t>
            </a:r>
            <a:r>
              <a:rPr lang="id-ID" dirty="0"/>
              <a:t> </a:t>
            </a:r>
            <a:r>
              <a:rPr lang="id-ID" dirty="0" smtClean="0"/>
              <a:t>				</a:t>
            </a:r>
            <a:r>
              <a:rPr lang="fr-FR" dirty="0" smtClean="0"/>
              <a:t>x(1)</a:t>
            </a:r>
            <a:r>
              <a:rPr lang="id-ID" dirty="0"/>
              <a:t>h</a:t>
            </a:r>
            <a:r>
              <a:rPr lang="fr-FR" dirty="0"/>
              <a:t>(1)</a:t>
            </a:r>
            <a:r>
              <a:rPr lang="id-ID" dirty="0"/>
              <a:t> </a:t>
            </a:r>
            <a:r>
              <a:rPr lang="fr-FR" dirty="0"/>
              <a:t>+</a:t>
            </a:r>
            <a:r>
              <a:rPr lang="id-ID" dirty="0"/>
              <a:t> </a:t>
            </a:r>
            <a:r>
              <a:rPr lang="fr-FR" dirty="0"/>
              <a:t>x(2)</a:t>
            </a:r>
            <a:r>
              <a:rPr lang="id-ID" dirty="0"/>
              <a:t>h</a:t>
            </a:r>
            <a:r>
              <a:rPr lang="fr-FR" dirty="0"/>
              <a:t>(2)</a:t>
            </a:r>
            <a:r>
              <a:rPr lang="id-ID" dirty="0"/>
              <a:t> </a:t>
            </a:r>
            <a:r>
              <a:rPr lang="fr-FR" dirty="0"/>
              <a:t>+ x(3)</a:t>
            </a:r>
            <a:r>
              <a:rPr lang="id-ID" dirty="0"/>
              <a:t>h</a:t>
            </a:r>
            <a:r>
              <a:rPr lang="fr-FR" dirty="0"/>
              <a:t>(3)</a:t>
            </a:r>
            <a:r>
              <a:rPr lang="id-ID" dirty="0"/>
              <a:t> </a:t>
            </a:r>
            <a:r>
              <a:rPr lang="fr-FR" dirty="0"/>
              <a:t>+....</a:t>
            </a:r>
            <a:endParaRPr lang="id-ID" dirty="0"/>
          </a:p>
          <a:p>
            <a:pPr marL="0" indent="0">
              <a:lnSpc>
                <a:spcPct val="160000"/>
              </a:lnSpc>
              <a:buNone/>
            </a:pPr>
            <a:r>
              <a:rPr lang="id-ID" dirty="0" smtClean="0"/>
              <a:t>	y</a:t>
            </a:r>
            <a:r>
              <a:rPr lang="en-US" dirty="0"/>
              <a:t>(</a:t>
            </a:r>
            <a:r>
              <a:rPr lang="id-ID" dirty="0"/>
              <a:t>4</a:t>
            </a:r>
            <a:r>
              <a:rPr lang="en-US" dirty="0"/>
              <a:t>) </a:t>
            </a:r>
            <a:r>
              <a:rPr lang="id-ID" dirty="0" smtClean="0"/>
              <a:t>		</a:t>
            </a:r>
            <a:r>
              <a:rPr lang="en-US" dirty="0" smtClean="0"/>
              <a:t>= ...+</a:t>
            </a:r>
            <a:r>
              <a:rPr lang="id-ID" dirty="0" smtClean="0"/>
              <a:t> </a:t>
            </a:r>
            <a:r>
              <a:rPr lang="en-US" dirty="0" smtClean="0"/>
              <a:t>(</a:t>
            </a:r>
            <a:r>
              <a:rPr lang="en-US" dirty="0"/>
              <a:t>0)(0)</a:t>
            </a:r>
            <a:r>
              <a:rPr lang="id-ID" dirty="0"/>
              <a:t> </a:t>
            </a:r>
            <a:r>
              <a:rPr lang="en-US" dirty="0"/>
              <a:t>+</a:t>
            </a:r>
            <a:r>
              <a:rPr lang="id-ID" dirty="0"/>
              <a:t> </a:t>
            </a:r>
            <a:r>
              <a:rPr lang="en-US" dirty="0"/>
              <a:t>(1)(0)</a:t>
            </a:r>
            <a:r>
              <a:rPr lang="id-ID" dirty="0"/>
              <a:t> </a:t>
            </a:r>
            <a:r>
              <a:rPr lang="en-US" dirty="0"/>
              <a:t>+</a:t>
            </a:r>
            <a:r>
              <a:rPr lang="id-ID" dirty="0"/>
              <a:t> </a:t>
            </a:r>
            <a:r>
              <a:rPr lang="en-US" dirty="0"/>
              <a:t>(1)(0)</a:t>
            </a:r>
            <a:r>
              <a:rPr lang="id-ID" dirty="0"/>
              <a:t> </a:t>
            </a:r>
            <a:r>
              <a:rPr lang="en-US" dirty="0"/>
              <a:t>+</a:t>
            </a:r>
            <a:r>
              <a:rPr lang="id-ID" dirty="0"/>
              <a:t> </a:t>
            </a:r>
            <a:r>
              <a:rPr lang="en-US" dirty="0"/>
              <a:t>(1)(0)</a:t>
            </a:r>
            <a:r>
              <a:rPr lang="id-ID" dirty="0"/>
              <a:t> </a:t>
            </a:r>
            <a:r>
              <a:rPr lang="en-US" dirty="0"/>
              <a:t>+</a:t>
            </a:r>
            <a:r>
              <a:rPr lang="id-ID" dirty="0"/>
              <a:t> </a:t>
            </a:r>
            <a:r>
              <a:rPr lang="id-ID" dirty="0" smtClean="0"/>
              <a:t>				</a:t>
            </a:r>
            <a:r>
              <a:rPr lang="en-US" dirty="0" smtClean="0"/>
              <a:t>(</a:t>
            </a:r>
            <a:r>
              <a:rPr lang="en-US" dirty="0"/>
              <a:t>0)(2)</a:t>
            </a:r>
            <a:r>
              <a:rPr lang="id-ID" dirty="0"/>
              <a:t> </a:t>
            </a:r>
            <a:r>
              <a:rPr lang="en-US" dirty="0"/>
              <a:t>+</a:t>
            </a:r>
            <a:r>
              <a:rPr lang="id-ID" dirty="0"/>
              <a:t> </a:t>
            </a:r>
            <a:r>
              <a:rPr lang="en-US" dirty="0"/>
              <a:t>(0)(1)....</a:t>
            </a:r>
            <a:endParaRPr lang="id-ID" dirty="0"/>
          </a:p>
          <a:p>
            <a:pPr marL="0" indent="0">
              <a:lnSpc>
                <a:spcPct val="160000"/>
              </a:lnSpc>
              <a:buNone/>
            </a:pPr>
            <a:r>
              <a:rPr lang="id-ID" dirty="0" smtClean="0"/>
              <a:t>	y</a:t>
            </a:r>
            <a:r>
              <a:rPr lang="en-US" dirty="0"/>
              <a:t>(</a:t>
            </a:r>
            <a:r>
              <a:rPr lang="id-ID" dirty="0"/>
              <a:t>4</a:t>
            </a:r>
            <a:r>
              <a:rPr lang="en-US" dirty="0"/>
              <a:t>) </a:t>
            </a:r>
            <a:r>
              <a:rPr lang="id-ID" dirty="0" smtClean="0"/>
              <a:t>		</a:t>
            </a:r>
            <a:r>
              <a:rPr lang="en-US" dirty="0" smtClean="0"/>
              <a:t>= 0</a:t>
            </a:r>
            <a:endParaRPr lang="id-ID" dirty="0" smtClean="0"/>
          </a:p>
          <a:p>
            <a:pPr marL="0" indent="0">
              <a:lnSpc>
                <a:spcPct val="160000"/>
              </a:lnSpc>
              <a:buNone/>
            </a:pPr>
            <a:endParaRPr lang="id-ID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id-ID" dirty="0" smtClean="0"/>
              <a:t>Untuk n=5 </a:t>
            </a:r>
            <a:r>
              <a:rPr lang="id-ID" dirty="0" smtClean="0">
                <a:sym typeface="Wingdings" pitchFamily="2" charset="2"/>
              </a:rPr>
              <a:t>∞ y(n) = 0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36150190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5560" y="6126163"/>
            <a:ext cx="2133600" cy="365125"/>
          </a:xfrm>
        </p:spPr>
        <p:txBody>
          <a:bodyPr/>
          <a:lstStyle/>
          <a:p>
            <a:pPr>
              <a:defRPr/>
            </a:pPr>
            <a:fld id="{39E970F9-87FD-4F3E-9A03-D90D813A8372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" name="TextBox 1"/>
          <p:cNvSpPr txBox="1"/>
          <p:nvPr/>
        </p:nvSpPr>
        <p:spPr>
          <a:xfrm>
            <a:off x="1547664" y="1772816"/>
            <a:ext cx="60486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/>
              <a:t>Sehingga  </a:t>
            </a:r>
          </a:p>
          <a:p>
            <a:r>
              <a:rPr lang="id-ID" sz="2800" b="1" dirty="0" smtClean="0"/>
              <a:t>   </a:t>
            </a:r>
          </a:p>
          <a:p>
            <a:r>
              <a:rPr lang="id-ID" sz="2800" b="1" dirty="0" smtClean="0"/>
              <a:t>y(n) = [ </a:t>
            </a:r>
            <a:r>
              <a:rPr lang="id-ID" sz="2800" b="1" u="sng" dirty="0" smtClean="0"/>
              <a:t>1</a:t>
            </a:r>
            <a:r>
              <a:rPr lang="id-ID" sz="2800" b="1" dirty="0" smtClean="0"/>
              <a:t> 3 3 2 ]</a:t>
            </a:r>
          </a:p>
          <a:p>
            <a:endParaRPr lang="id-ID" sz="2800" b="1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854990"/>
              </p:ext>
            </p:extLst>
          </p:nvPr>
        </p:nvGraphicFramePr>
        <p:xfrm>
          <a:off x="3425825" y="1772816"/>
          <a:ext cx="427037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4" imgW="2095200" imgH="342720" progId="Equation.3">
                  <p:embed/>
                </p:oleObj>
              </mc:Choice>
              <mc:Fallback>
                <p:oleObj name="Equation" r:id="rId4" imgW="20952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825" y="1772816"/>
                        <a:ext cx="427037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1619672" y="3700189"/>
            <a:ext cx="604867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800" dirty="0" smtClean="0"/>
              <a:t>Untuk lebih jelasnya konvolusi dapat diselesaikan dengan metoda grafis pada slide selanjutnya</a:t>
            </a:r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2277957615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grpSp>
        <p:nvGrpSpPr>
          <p:cNvPr id="4" name="Group 3"/>
          <p:cNvGrpSpPr/>
          <p:nvPr/>
        </p:nvGrpSpPr>
        <p:grpSpPr>
          <a:xfrm>
            <a:off x="631304" y="1740024"/>
            <a:ext cx="4876800" cy="1905000"/>
            <a:chOff x="2915816" y="3972272"/>
            <a:chExt cx="4876800" cy="1905000"/>
          </a:xfrm>
        </p:grpSpPr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5201816" y="3972272"/>
              <a:ext cx="762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>
                  <a:latin typeface="Times New Roman" pitchFamily="18" charset="0"/>
                </a:rPr>
                <a:t>x</a:t>
              </a:r>
              <a:r>
                <a:rPr lang="en-US" sz="2400" dirty="0" smtClean="0">
                  <a:latin typeface="Times New Roman" pitchFamily="18" charset="0"/>
                </a:rPr>
                <a:t>[</a:t>
              </a:r>
              <a:r>
                <a:rPr lang="id-ID" sz="2400" dirty="0" smtClean="0">
                  <a:latin typeface="Times New Roman" pitchFamily="18" charset="0"/>
                </a:rPr>
                <a:t>n</a:t>
              </a:r>
              <a:r>
                <a:rPr lang="en-US" sz="2400" dirty="0" smtClean="0">
                  <a:latin typeface="Times New Roman" pitchFamily="18" charset="0"/>
                </a:rPr>
                <a:t>]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2915816" y="5420072"/>
              <a:ext cx="464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5278016" y="4277072"/>
              <a:ext cx="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4058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46684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45160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8302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7487816" y="5039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>
                  <a:latin typeface="Times New Roman" pitchFamily="18" charset="0"/>
                </a:rPr>
                <a:t>n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3449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58876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57352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2206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6497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7106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69544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63448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H="1" flipV="1">
              <a:off x="5201816" y="4810472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4897016" y="45056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3" name="Oval 24"/>
            <p:cNvSpPr>
              <a:spLocks noChangeArrowheads="1"/>
            </p:cNvSpPr>
            <p:nvPr/>
          </p:nvSpPr>
          <p:spPr bwMode="auto">
            <a:xfrm>
              <a:off x="5811416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" name="Oval 25"/>
            <p:cNvSpPr>
              <a:spLocks noChangeArrowheads="1"/>
            </p:cNvSpPr>
            <p:nvPr/>
          </p:nvSpPr>
          <p:spPr bwMode="auto">
            <a:xfrm>
              <a:off x="4571579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" name="Oval 26"/>
            <p:cNvSpPr>
              <a:spLocks noChangeArrowheads="1"/>
            </p:cNvSpPr>
            <p:nvPr/>
          </p:nvSpPr>
          <p:spPr bwMode="auto">
            <a:xfrm>
              <a:off x="6435304" y="531053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6" name="Oval 27"/>
            <p:cNvSpPr>
              <a:spLocks noChangeArrowheads="1"/>
            </p:cNvSpPr>
            <p:nvPr/>
          </p:nvSpPr>
          <p:spPr bwMode="auto">
            <a:xfrm>
              <a:off x="33730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7" name="Oval 28"/>
            <p:cNvSpPr>
              <a:spLocks noChangeArrowheads="1"/>
            </p:cNvSpPr>
            <p:nvPr/>
          </p:nvSpPr>
          <p:spPr bwMode="auto">
            <a:xfrm>
              <a:off x="39826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" name="Oval 29"/>
            <p:cNvSpPr>
              <a:spLocks noChangeArrowheads="1"/>
            </p:cNvSpPr>
            <p:nvPr/>
          </p:nvSpPr>
          <p:spPr bwMode="auto">
            <a:xfrm>
              <a:off x="5201816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 flipH="1">
              <a:off x="5887616" y="4810472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30" name="Line 31"/>
            <p:cNvSpPr>
              <a:spLocks noChangeShapeType="1"/>
            </p:cNvSpPr>
            <p:nvPr/>
          </p:nvSpPr>
          <p:spPr bwMode="auto">
            <a:xfrm flipH="1">
              <a:off x="5278016" y="4810472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31" name="Line 33"/>
            <p:cNvSpPr>
              <a:spLocks noChangeShapeType="1"/>
            </p:cNvSpPr>
            <p:nvPr/>
          </p:nvSpPr>
          <p:spPr bwMode="auto">
            <a:xfrm flipH="1">
              <a:off x="4668416" y="4800947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grpSp>
        <p:nvGrpSpPr>
          <p:cNvPr id="32" name="Group 58"/>
          <p:cNvGrpSpPr>
            <a:grpSpLocks/>
          </p:cNvGrpSpPr>
          <p:nvPr/>
        </p:nvGrpSpPr>
        <p:grpSpPr bwMode="auto">
          <a:xfrm>
            <a:off x="640432" y="3739834"/>
            <a:ext cx="4876800" cy="1758279"/>
            <a:chOff x="2448" y="671"/>
            <a:chExt cx="3072" cy="1441"/>
          </a:xfrm>
        </p:grpSpPr>
        <p:sp>
          <p:nvSpPr>
            <p:cNvPr id="33" name="Text Box 5"/>
            <p:cNvSpPr txBox="1">
              <a:spLocks noChangeArrowheads="1"/>
            </p:cNvSpPr>
            <p:nvPr/>
          </p:nvSpPr>
          <p:spPr bwMode="auto">
            <a:xfrm>
              <a:off x="3918" y="671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h</a:t>
              </a:r>
              <a:r>
                <a:rPr lang="en-US" sz="2400" dirty="0" smtClean="0">
                  <a:latin typeface="Times New Roman" pitchFamily="18" charset="0"/>
                </a:rPr>
                <a:t>[</a:t>
              </a:r>
              <a:r>
                <a:rPr lang="id-ID" sz="2400" dirty="0">
                  <a:latin typeface="Times New Roman" pitchFamily="18" charset="0"/>
                </a:rPr>
                <a:t>n</a:t>
              </a:r>
              <a:r>
                <a:rPr lang="en-US" sz="2400" dirty="0" smtClean="0">
                  <a:latin typeface="Times New Roman" pitchFamily="18" charset="0"/>
                </a:rPr>
                <a:t>]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34" name="Line 6"/>
            <p:cNvSpPr>
              <a:spLocks noChangeShapeType="1"/>
            </p:cNvSpPr>
            <p:nvPr/>
          </p:nvSpPr>
          <p:spPr bwMode="auto">
            <a:xfrm>
              <a:off x="2448" y="182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35" name="Line 7"/>
            <p:cNvSpPr>
              <a:spLocks noChangeShapeType="1"/>
            </p:cNvSpPr>
            <p:nvPr/>
          </p:nvSpPr>
          <p:spPr bwMode="auto">
            <a:xfrm>
              <a:off x="3936" y="765"/>
              <a:ext cx="0" cy="13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36" name="Line 8"/>
            <p:cNvSpPr>
              <a:spLocks noChangeShapeType="1"/>
            </p:cNvSpPr>
            <p:nvPr/>
          </p:nvSpPr>
          <p:spPr bwMode="auto">
            <a:xfrm>
              <a:off x="3168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55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38" name="Text Box 10"/>
            <p:cNvSpPr txBox="1">
              <a:spLocks noChangeArrowheads="1"/>
            </p:cNvSpPr>
            <p:nvPr/>
          </p:nvSpPr>
          <p:spPr bwMode="auto">
            <a:xfrm>
              <a:off x="3456" y="182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39" name="Text Box 11"/>
            <p:cNvSpPr txBox="1">
              <a:spLocks noChangeArrowheads="1"/>
            </p:cNvSpPr>
            <p:nvPr/>
          </p:nvSpPr>
          <p:spPr bwMode="auto">
            <a:xfrm>
              <a:off x="3024" y="182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5328" y="1584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41" name="Line 13"/>
            <p:cNvSpPr>
              <a:spLocks noChangeShapeType="1"/>
            </p:cNvSpPr>
            <p:nvPr/>
          </p:nvSpPr>
          <p:spPr bwMode="auto">
            <a:xfrm>
              <a:off x="2784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42" name="Line 14"/>
            <p:cNvSpPr>
              <a:spLocks noChangeShapeType="1"/>
            </p:cNvSpPr>
            <p:nvPr/>
          </p:nvSpPr>
          <p:spPr bwMode="auto">
            <a:xfrm>
              <a:off x="4320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43" name="Text Box 15"/>
            <p:cNvSpPr txBox="1">
              <a:spLocks noChangeArrowheads="1"/>
            </p:cNvSpPr>
            <p:nvPr/>
          </p:nvSpPr>
          <p:spPr bwMode="auto">
            <a:xfrm>
              <a:off x="4224" y="1824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4" name="Text Box 16"/>
            <p:cNvSpPr txBox="1">
              <a:spLocks noChangeArrowheads="1"/>
            </p:cNvSpPr>
            <p:nvPr/>
          </p:nvSpPr>
          <p:spPr bwMode="auto">
            <a:xfrm>
              <a:off x="2640" y="182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45" name="Line 17"/>
            <p:cNvSpPr>
              <a:spLocks noChangeShapeType="1"/>
            </p:cNvSpPr>
            <p:nvPr/>
          </p:nvSpPr>
          <p:spPr bwMode="auto">
            <a:xfrm>
              <a:off x="4704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46" name="Line 18"/>
            <p:cNvSpPr>
              <a:spLocks noChangeShapeType="1"/>
            </p:cNvSpPr>
            <p:nvPr/>
          </p:nvSpPr>
          <p:spPr bwMode="auto">
            <a:xfrm>
              <a:off x="5088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47" name="Text Box 19"/>
            <p:cNvSpPr txBox="1">
              <a:spLocks noChangeArrowheads="1"/>
            </p:cNvSpPr>
            <p:nvPr/>
          </p:nvSpPr>
          <p:spPr bwMode="auto">
            <a:xfrm>
              <a:off x="4992" y="1824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8" name="Text Box 20"/>
            <p:cNvSpPr txBox="1">
              <a:spLocks noChangeArrowheads="1"/>
            </p:cNvSpPr>
            <p:nvPr/>
          </p:nvSpPr>
          <p:spPr bwMode="auto">
            <a:xfrm>
              <a:off x="4608" y="1824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9" name="Line 21"/>
            <p:cNvSpPr>
              <a:spLocks noChangeShapeType="1"/>
            </p:cNvSpPr>
            <p:nvPr/>
          </p:nvSpPr>
          <p:spPr bwMode="auto">
            <a:xfrm flipH="1" flipV="1">
              <a:off x="3888" y="14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50" name="Text Box 22"/>
            <p:cNvSpPr txBox="1">
              <a:spLocks noChangeArrowheads="1"/>
            </p:cNvSpPr>
            <p:nvPr/>
          </p:nvSpPr>
          <p:spPr bwMode="auto">
            <a:xfrm>
              <a:off x="3718" y="1290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1" name="Oval 24"/>
            <p:cNvSpPr>
              <a:spLocks noChangeArrowheads="1"/>
            </p:cNvSpPr>
            <p:nvPr/>
          </p:nvSpPr>
          <p:spPr bwMode="auto">
            <a:xfrm>
              <a:off x="4272" y="139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" name="Oval 25"/>
            <p:cNvSpPr>
              <a:spLocks noChangeArrowheads="1"/>
            </p:cNvSpPr>
            <p:nvPr/>
          </p:nvSpPr>
          <p:spPr bwMode="auto">
            <a:xfrm>
              <a:off x="3491" y="1755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" name="Oval 26"/>
            <p:cNvSpPr>
              <a:spLocks noChangeArrowheads="1"/>
            </p:cNvSpPr>
            <p:nvPr/>
          </p:nvSpPr>
          <p:spPr bwMode="auto">
            <a:xfrm>
              <a:off x="3899" y="1755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" name="Oval 27"/>
            <p:cNvSpPr>
              <a:spLocks noChangeArrowheads="1"/>
            </p:cNvSpPr>
            <p:nvPr/>
          </p:nvSpPr>
          <p:spPr bwMode="auto">
            <a:xfrm>
              <a:off x="2736" y="177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5" name="Oval 28"/>
            <p:cNvSpPr>
              <a:spLocks noChangeArrowheads="1"/>
            </p:cNvSpPr>
            <p:nvPr/>
          </p:nvSpPr>
          <p:spPr bwMode="auto">
            <a:xfrm>
              <a:off x="3120" y="177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6" name="Oval 29"/>
            <p:cNvSpPr>
              <a:spLocks noChangeArrowheads="1"/>
            </p:cNvSpPr>
            <p:nvPr/>
          </p:nvSpPr>
          <p:spPr bwMode="auto">
            <a:xfrm>
              <a:off x="4671" y="103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7" name="Line 30"/>
            <p:cNvSpPr>
              <a:spLocks noChangeShapeType="1"/>
            </p:cNvSpPr>
            <p:nvPr/>
          </p:nvSpPr>
          <p:spPr bwMode="auto">
            <a:xfrm flipH="1">
              <a:off x="4320" y="1440"/>
              <a:ext cx="0" cy="38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58" name="Line 31"/>
            <p:cNvSpPr>
              <a:spLocks noChangeShapeType="1"/>
            </p:cNvSpPr>
            <p:nvPr/>
          </p:nvSpPr>
          <p:spPr bwMode="auto">
            <a:xfrm flipH="1">
              <a:off x="4713" y="1104"/>
              <a:ext cx="3" cy="72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sp>
        <p:nvSpPr>
          <p:cNvPr id="59" name="Line 21"/>
          <p:cNvSpPr>
            <a:spLocks noChangeShapeType="1"/>
          </p:cNvSpPr>
          <p:nvPr/>
        </p:nvSpPr>
        <p:spPr bwMode="auto">
          <a:xfrm flipH="1" flipV="1">
            <a:off x="2924944" y="42443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60" name="Text Box 22"/>
          <p:cNvSpPr txBox="1">
            <a:spLocks noChangeArrowheads="1"/>
          </p:cNvSpPr>
          <p:nvPr/>
        </p:nvSpPr>
        <p:spPr bwMode="auto">
          <a:xfrm>
            <a:off x="2620144" y="41472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 sz="2400" dirty="0" smtClean="0">
                <a:latin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61" name="Oval 26"/>
          <p:cNvSpPr>
            <a:spLocks noChangeArrowheads="1"/>
          </p:cNvSpPr>
          <p:nvPr/>
        </p:nvSpPr>
        <p:spPr bwMode="auto">
          <a:xfrm>
            <a:off x="4725144" y="5063327"/>
            <a:ext cx="152400" cy="1171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348026"/>
              </p:ext>
            </p:extLst>
          </p:nvPr>
        </p:nvGraphicFramePr>
        <p:xfrm>
          <a:off x="4321845" y="1859086"/>
          <a:ext cx="427037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4" imgW="2095200" imgH="342720" progId="Equation.3">
                  <p:embed/>
                </p:oleObj>
              </mc:Choice>
              <mc:Fallback>
                <p:oleObj name="Equation" r:id="rId4" imgW="20952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845" y="1859086"/>
                        <a:ext cx="427037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4848967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</a:rPr>
              <a:t>Langkah 1: x(k)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39E970F9-87FD-4F3E-9A03-D90D813A8372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</p:txBody>
      </p:sp>
      <p:grpSp>
        <p:nvGrpSpPr>
          <p:cNvPr id="9" name="Group 58"/>
          <p:cNvGrpSpPr>
            <a:grpSpLocks/>
          </p:cNvGrpSpPr>
          <p:nvPr/>
        </p:nvGrpSpPr>
        <p:grpSpPr bwMode="auto">
          <a:xfrm>
            <a:off x="2915816" y="1956048"/>
            <a:ext cx="4876800" cy="1905000"/>
            <a:chOff x="2448" y="912"/>
            <a:chExt cx="3072" cy="1200"/>
          </a:xfrm>
        </p:grpSpPr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3888" y="912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>
                  <a:latin typeface="Times New Roman" pitchFamily="18" charset="0"/>
                </a:rPr>
                <a:t>x</a:t>
              </a:r>
              <a:r>
                <a:rPr lang="en-US" sz="2400" dirty="0" smtClean="0">
                  <a:latin typeface="Times New Roman" pitchFamily="18" charset="0"/>
                </a:rPr>
                <a:t>[n</a:t>
              </a:r>
              <a:r>
                <a:rPr lang="en-US" sz="2400" dirty="0">
                  <a:latin typeface="Times New Roman" pitchFamily="18" charset="0"/>
                </a:rPr>
                <a:t>]</a:t>
              </a:r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2448" y="182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3936" y="1104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3168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355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3456" y="182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3024" y="182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5328" y="1584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>
              <a:off x="2784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>
              <a:off x="4320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4224" y="1824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2640" y="182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4704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5088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4992" y="1824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4608" y="1824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 flipH="1" flipV="1">
              <a:off x="3888" y="14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7" name="Text Box 22"/>
            <p:cNvSpPr txBox="1">
              <a:spLocks noChangeArrowheads="1"/>
            </p:cNvSpPr>
            <p:nvPr/>
          </p:nvSpPr>
          <p:spPr bwMode="auto">
            <a:xfrm>
              <a:off x="3696" y="1248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9" name="Oval 24"/>
            <p:cNvSpPr>
              <a:spLocks noChangeArrowheads="1"/>
            </p:cNvSpPr>
            <p:nvPr/>
          </p:nvSpPr>
          <p:spPr bwMode="auto">
            <a:xfrm>
              <a:off x="4272" y="139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0" name="Oval 25"/>
            <p:cNvSpPr>
              <a:spLocks noChangeArrowheads="1"/>
            </p:cNvSpPr>
            <p:nvPr/>
          </p:nvSpPr>
          <p:spPr bwMode="auto">
            <a:xfrm>
              <a:off x="3491" y="139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1" name="Oval 26"/>
            <p:cNvSpPr>
              <a:spLocks noChangeArrowheads="1"/>
            </p:cNvSpPr>
            <p:nvPr/>
          </p:nvSpPr>
          <p:spPr bwMode="auto">
            <a:xfrm>
              <a:off x="4665" y="1755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2" name="Oval 27"/>
            <p:cNvSpPr>
              <a:spLocks noChangeArrowheads="1"/>
            </p:cNvSpPr>
            <p:nvPr/>
          </p:nvSpPr>
          <p:spPr bwMode="auto">
            <a:xfrm>
              <a:off x="2736" y="177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" name="Oval 28"/>
            <p:cNvSpPr>
              <a:spLocks noChangeArrowheads="1"/>
            </p:cNvSpPr>
            <p:nvPr/>
          </p:nvSpPr>
          <p:spPr bwMode="auto">
            <a:xfrm>
              <a:off x="3120" y="177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" name="Oval 29"/>
            <p:cNvSpPr>
              <a:spLocks noChangeArrowheads="1"/>
            </p:cNvSpPr>
            <p:nvPr/>
          </p:nvSpPr>
          <p:spPr bwMode="auto">
            <a:xfrm>
              <a:off x="3888" y="139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5" name="Line 30"/>
            <p:cNvSpPr>
              <a:spLocks noChangeShapeType="1"/>
            </p:cNvSpPr>
            <p:nvPr/>
          </p:nvSpPr>
          <p:spPr bwMode="auto">
            <a:xfrm flipH="1">
              <a:off x="4320" y="1440"/>
              <a:ext cx="0" cy="38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36" name="Line 31"/>
            <p:cNvSpPr>
              <a:spLocks noChangeShapeType="1"/>
            </p:cNvSpPr>
            <p:nvPr/>
          </p:nvSpPr>
          <p:spPr bwMode="auto">
            <a:xfrm flipH="1">
              <a:off x="3936" y="1440"/>
              <a:ext cx="0" cy="38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38" name="Line 33"/>
            <p:cNvSpPr>
              <a:spLocks noChangeShapeType="1"/>
            </p:cNvSpPr>
            <p:nvPr/>
          </p:nvSpPr>
          <p:spPr bwMode="auto">
            <a:xfrm flipH="1">
              <a:off x="3552" y="1434"/>
              <a:ext cx="0" cy="38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sp>
        <p:nvSpPr>
          <p:cNvPr id="64" name="Oval 26"/>
          <p:cNvSpPr>
            <a:spLocks noChangeArrowheads="1"/>
          </p:cNvSpPr>
          <p:nvPr/>
        </p:nvSpPr>
        <p:spPr bwMode="auto">
          <a:xfrm>
            <a:off x="7020272" y="32766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grpSp>
        <p:nvGrpSpPr>
          <p:cNvPr id="2051" name="Group 2050"/>
          <p:cNvGrpSpPr/>
          <p:nvPr/>
        </p:nvGrpSpPr>
        <p:grpSpPr>
          <a:xfrm>
            <a:off x="2915816" y="3972272"/>
            <a:ext cx="4876800" cy="1905000"/>
            <a:chOff x="2915816" y="3972272"/>
            <a:chExt cx="4876800" cy="1905000"/>
          </a:xfrm>
        </p:grpSpPr>
        <p:sp>
          <p:nvSpPr>
            <p:cNvPr id="95" name="Text Box 5"/>
            <p:cNvSpPr txBox="1">
              <a:spLocks noChangeArrowheads="1"/>
            </p:cNvSpPr>
            <p:nvPr/>
          </p:nvSpPr>
          <p:spPr bwMode="auto">
            <a:xfrm>
              <a:off x="5201816" y="3972272"/>
              <a:ext cx="762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>
                  <a:latin typeface="Times New Roman" pitchFamily="18" charset="0"/>
                </a:rPr>
                <a:t>x</a:t>
              </a:r>
              <a:r>
                <a:rPr lang="en-US" sz="2400" dirty="0" smtClean="0">
                  <a:latin typeface="Times New Roman" pitchFamily="18" charset="0"/>
                </a:rPr>
                <a:t>[</a:t>
              </a:r>
              <a:r>
                <a:rPr lang="id-ID" sz="2400" dirty="0" smtClean="0">
                  <a:latin typeface="Times New Roman" pitchFamily="18" charset="0"/>
                </a:rPr>
                <a:t>k</a:t>
              </a:r>
              <a:r>
                <a:rPr lang="en-US" sz="2400" dirty="0" smtClean="0">
                  <a:latin typeface="Times New Roman" pitchFamily="18" charset="0"/>
                </a:rPr>
                <a:t>]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96" name="Line 6"/>
            <p:cNvSpPr>
              <a:spLocks noChangeShapeType="1"/>
            </p:cNvSpPr>
            <p:nvPr/>
          </p:nvSpPr>
          <p:spPr bwMode="auto">
            <a:xfrm>
              <a:off x="2915816" y="5420072"/>
              <a:ext cx="464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7" name="Line 7"/>
            <p:cNvSpPr>
              <a:spLocks noChangeShapeType="1"/>
            </p:cNvSpPr>
            <p:nvPr/>
          </p:nvSpPr>
          <p:spPr bwMode="auto">
            <a:xfrm>
              <a:off x="5278016" y="4277072"/>
              <a:ext cx="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8" name="Line 8"/>
            <p:cNvSpPr>
              <a:spLocks noChangeShapeType="1"/>
            </p:cNvSpPr>
            <p:nvPr/>
          </p:nvSpPr>
          <p:spPr bwMode="auto">
            <a:xfrm>
              <a:off x="4058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9" name="Line 9"/>
            <p:cNvSpPr>
              <a:spLocks noChangeShapeType="1"/>
            </p:cNvSpPr>
            <p:nvPr/>
          </p:nvSpPr>
          <p:spPr bwMode="auto">
            <a:xfrm>
              <a:off x="46684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0" name="Text Box 10"/>
            <p:cNvSpPr txBox="1">
              <a:spLocks noChangeArrowheads="1"/>
            </p:cNvSpPr>
            <p:nvPr/>
          </p:nvSpPr>
          <p:spPr bwMode="auto">
            <a:xfrm>
              <a:off x="45160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01" name="Text Box 11"/>
            <p:cNvSpPr txBox="1">
              <a:spLocks noChangeArrowheads="1"/>
            </p:cNvSpPr>
            <p:nvPr/>
          </p:nvSpPr>
          <p:spPr bwMode="auto">
            <a:xfrm>
              <a:off x="38302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02" name="Text Box 12"/>
            <p:cNvSpPr txBox="1">
              <a:spLocks noChangeArrowheads="1"/>
            </p:cNvSpPr>
            <p:nvPr/>
          </p:nvSpPr>
          <p:spPr bwMode="auto">
            <a:xfrm>
              <a:off x="7487816" y="5039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k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03" name="Line 13"/>
            <p:cNvSpPr>
              <a:spLocks noChangeShapeType="1"/>
            </p:cNvSpPr>
            <p:nvPr/>
          </p:nvSpPr>
          <p:spPr bwMode="auto">
            <a:xfrm>
              <a:off x="3449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4" name="Line 14"/>
            <p:cNvSpPr>
              <a:spLocks noChangeShapeType="1"/>
            </p:cNvSpPr>
            <p:nvPr/>
          </p:nvSpPr>
          <p:spPr bwMode="auto">
            <a:xfrm>
              <a:off x="58876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5" name="Text Box 15"/>
            <p:cNvSpPr txBox="1">
              <a:spLocks noChangeArrowheads="1"/>
            </p:cNvSpPr>
            <p:nvPr/>
          </p:nvSpPr>
          <p:spPr bwMode="auto">
            <a:xfrm>
              <a:off x="57352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6" name="Text Box 16"/>
            <p:cNvSpPr txBox="1">
              <a:spLocks noChangeArrowheads="1"/>
            </p:cNvSpPr>
            <p:nvPr/>
          </p:nvSpPr>
          <p:spPr bwMode="auto">
            <a:xfrm>
              <a:off x="32206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107" name="Line 17"/>
            <p:cNvSpPr>
              <a:spLocks noChangeShapeType="1"/>
            </p:cNvSpPr>
            <p:nvPr/>
          </p:nvSpPr>
          <p:spPr bwMode="auto">
            <a:xfrm>
              <a:off x="6497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8" name="Line 18"/>
            <p:cNvSpPr>
              <a:spLocks noChangeShapeType="1"/>
            </p:cNvSpPr>
            <p:nvPr/>
          </p:nvSpPr>
          <p:spPr bwMode="auto">
            <a:xfrm>
              <a:off x="7106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9" name="Text Box 19"/>
            <p:cNvSpPr txBox="1">
              <a:spLocks noChangeArrowheads="1"/>
            </p:cNvSpPr>
            <p:nvPr/>
          </p:nvSpPr>
          <p:spPr bwMode="auto">
            <a:xfrm>
              <a:off x="69544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0" name="Text Box 20"/>
            <p:cNvSpPr txBox="1">
              <a:spLocks noChangeArrowheads="1"/>
            </p:cNvSpPr>
            <p:nvPr/>
          </p:nvSpPr>
          <p:spPr bwMode="auto">
            <a:xfrm>
              <a:off x="63448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flipH="1" flipV="1">
              <a:off x="5201816" y="4810472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12" name="Text Box 22"/>
            <p:cNvSpPr txBox="1">
              <a:spLocks noChangeArrowheads="1"/>
            </p:cNvSpPr>
            <p:nvPr/>
          </p:nvSpPr>
          <p:spPr bwMode="auto">
            <a:xfrm>
              <a:off x="4897016" y="45056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3" name="Oval 24"/>
            <p:cNvSpPr>
              <a:spLocks noChangeArrowheads="1"/>
            </p:cNvSpPr>
            <p:nvPr/>
          </p:nvSpPr>
          <p:spPr bwMode="auto">
            <a:xfrm>
              <a:off x="5811416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4" name="Oval 25"/>
            <p:cNvSpPr>
              <a:spLocks noChangeArrowheads="1"/>
            </p:cNvSpPr>
            <p:nvPr/>
          </p:nvSpPr>
          <p:spPr bwMode="auto">
            <a:xfrm>
              <a:off x="4571579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" name="Oval 26"/>
            <p:cNvSpPr>
              <a:spLocks noChangeArrowheads="1"/>
            </p:cNvSpPr>
            <p:nvPr/>
          </p:nvSpPr>
          <p:spPr bwMode="auto">
            <a:xfrm>
              <a:off x="6435304" y="531053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6" name="Oval 27"/>
            <p:cNvSpPr>
              <a:spLocks noChangeArrowheads="1"/>
            </p:cNvSpPr>
            <p:nvPr/>
          </p:nvSpPr>
          <p:spPr bwMode="auto">
            <a:xfrm>
              <a:off x="33730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7" name="Oval 28"/>
            <p:cNvSpPr>
              <a:spLocks noChangeArrowheads="1"/>
            </p:cNvSpPr>
            <p:nvPr/>
          </p:nvSpPr>
          <p:spPr bwMode="auto">
            <a:xfrm>
              <a:off x="39826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8" name="Oval 29"/>
            <p:cNvSpPr>
              <a:spLocks noChangeArrowheads="1"/>
            </p:cNvSpPr>
            <p:nvPr/>
          </p:nvSpPr>
          <p:spPr bwMode="auto">
            <a:xfrm>
              <a:off x="5201816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9" name="Line 30"/>
            <p:cNvSpPr>
              <a:spLocks noChangeShapeType="1"/>
            </p:cNvSpPr>
            <p:nvPr/>
          </p:nvSpPr>
          <p:spPr bwMode="auto">
            <a:xfrm flipH="1">
              <a:off x="5887616" y="4810472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0" name="Line 31"/>
            <p:cNvSpPr>
              <a:spLocks noChangeShapeType="1"/>
            </p:cNvSpPr>
            <p:nvPr/>
          </p:nvSpPr>
          <p:spPr bwMode="auto">
            <a:xfrm flipH="1">
              <a:off x="5278016" y="4810472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1" name="Line 33"/>
            <p:cNvSpPr>
              <a:spLocks noChangeShapeType="1"/>
            </p:cNvSpPr>
            <p:nvPr/>
          </p:nvSpPr>
          <p:spPr bwMode="auto">
            <a:xfrm flipH="1">
              <a:off x="4668416" y="4800947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sp>
        <p:nvSpPr>
          <p:cNvPr id="122" name="Oval 26"/>
          <p:cNvSpPr>
            <a:spLocks noChangeArrowheads="1"/>
          </p:cNvSpPr>
          <p:nvPr/>
        </p:nvSpPr>
        <p:spPr bwMode="auto">
          <a:xfrm>
            <a:off x="7030616" y="5301208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" name="Curved Right Arrow 3"/>
          <p:cNvSpPr/>
          <p:nvPr/>
        </p:nvSpPr>
        <p:spPr>
          <a:xfrm>
            <a:off x="1619672" y="2718048"/>
            <a:ext cx="1008112" cy="235456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2052" name="TextBox 2051"/>
          <p:cNvSpPr txBox="1"/>
          <p:nvPr/>
        </p:nvSpPr>
        <p:spPr>
          <a:xfrm>
            <a:off x="1907704" y="1486525"/>
            <a:ext cx="60053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/>
              <a:t>Nilai</a:t>
            </a:r>
            <a:r>
              <a:rPr lang="fr-FR" sz="2000" dirty="0"/>
              <a:t> x(k) </a:t>
            </a:r>
            <a:r>
              <a:rPr lang="fr-FR" sz="2000" dirty="0" err="1"/>
              <a:t>didapat</a:t>
            </a:r>
            <a:r>
              <a:rPr lang="fr-FR" sz="2000" dirty="0"/>
              <a:t> </a:t>
            </a:r>
            <a:r>
              <a:rPr lang="fr-FR" sz="2000" dirty="0" err="1"/>
              <a:t>dengan</a:t>
            </a:r>
            <a:r>
              <a:rPr lang="fr-FR" sz="2000" dirty="0"/>
              <a:t> </a:t>
            </a:r>
            <a:r>
              <a:rPr lang="fr-FR" sz="2000" dirty="0" err="1"/>
              <a:t>mengganti</a:t>
            </a:r>
            <a:r>
              <a:rPr lang="fr-FR" sz="2000" dirty="0"/>
              <a:t> </a:t>
            </a:r>
            <a:r>
              <a:rPr lang="fr-FR" sz="2000" dirty="0" err="1"/>
              <a:t>indeks</a:t>
            </a:r>
            <a:r>
              <a:rPr lang="fr-FR" sz="2000" dirty="0"/>
              <a:t> n </a:t>
            </a:r>
            <a:r>
              <a:rPr lang="fr-FR" sz="2000" dirty="0" err="1"/>
              <a:t>menjadi</a:t>
            </a:r>
            <a:r>
              <a:rPr lang="fr-FR" sz="2000" dirty="0"/>
              <a:t> k.</a:t>
            </a:r>
            <a:endParaRPr lang="id-ID" sz="2000" dirty="0"/>
          </a:p>
          <a:p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38142866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</a:rPr>
              <a:t>Langkah 2 : h(n-k)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39E970F9-87FD-4F3E-9A03-D90D813A8372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</p:txBody>
      </p:sp>
      <p:grpSp>
        <p:nvGrpSpPr>
          <p:cNvPr id="9" name="Group 58"/>
          <p:cNvGrpSpPr>
            <a:grpSpLocks/>
          </p:cNvGrpSpPr>
          <p:nvPr/>
        </p:nvGrpSpPr>
        <p:grpSpPr bwMode="auto">
          <a:xfrm>
            <a:off x="1783432" y="1268290"/>
            <a:ext cx="4876800" cy="1758279"/>
            <a:chOff x="2448" y="671"/>
            <a:chExt cx="3072" cy="1441"/>
          </a:xfrm>
        </p:grpSpPr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3918" y="671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h</a:t>
              </a:r>
              <a:r>
                <a:rPr lang="en-US" sz="2400" dirty="0" smtClean="0">
                  <a:latin typeface="Times New Roman" pitchFamily="18" charset="0"/>
                </a:rPr>
                <a:t>[</a:t>
              </a:r>
              <a:r>
                <a:rPr lang="id-ID" sz="2400" dirty="0">
                  <a:latin typeface="Times New Roman" pitchFamily="18" charset="0"/>
                </a:rPr>
                <a:t>n</a:t>
              </a:r>
              <a:r>
                <a:rPr lang="en-US" sz="2400" dirty="0" smtClean="0">
                  <a:latin typeface="Times New Roman" pitchFamily="18" charset="0"/>
                </a:rPr>
                <a:t>]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2448" y="1824"/>
              <a:ext cx="29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3936" y="765"/>
              <a:ext cx="0" cy="13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3168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3552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3456" y="182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3024" y="182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5328" y="1584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>
              <a:off x="2784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>
              <a:off x="4320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4224" y="1824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2640" y="182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4704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5088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4992" y="1824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4608" y="1824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 flipH="1" flipV="1">
              <a:off x="3888" y="144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27" name="Text Box 22"/>
            <p:cNvSpPr txBox="1">
              <a:spLocks noChangeArrowheads="1"/>
            </p:cNvSpPr>
            <p:nvPr/>
          </p:nvSpPr>
          <p:spPr bwMode="auto">
            <a:xfrm>
              <a:off x="3718" y="1290"/>
              <a:ext cx="1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9" name="Oval 24"/>
            <p:cNvSpPr>
              <a:spLocks noChangeArrowheads="1"/>
            </p:cNvSpPr>
            <p:nvPr/>
          </p:nvSpPr>
          <p:spPr bwMode="auto">
            <a:xfrm>
              <a:off x="4272" y="139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0" name="Oval 25"/>
            <p:cNvSpPr>
              <a:spLocks noChangeArrowheads="1"/>
            </p:cNvSpPr>
            <p:nvPr/>
          </p:nvSpPr>
          <p:spPr bwMode="auto">
            <a:xfrm>
              <a:off x="3491" y="1755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1" name="Oval 26"/>
            <p:cNvSpPr>
              <a:spLocks noChangeArrowheads="1"/>
            </p:cNvSpPr>
            <p:nvPr/>
          </p:nvSpPr>
          <p:spPr bwMode="auto">
            <a:xfrm>
              <a:off x="3899" y="1755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2" name="Oval 27"/>
            <p:cNvSpPr>
              <a:spLocks noChangeArrowheads="1"/>
            </p:cNvSpPr>
            <p:nvPr/>
          </p:nvSpPr>
          <p:spPr bwMode="auto">
            <a:xfrm>
              <a:off x="2736" y="177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" name="Oval 28"/>
            <p:cNvSpPr>
              <a:spLocks noChangeArrowheads="1"/>
            </p:cNvSpPr>
            <p:nvPr/>
          </p:nvSpPr>
          <p:spPr bwMode="auto">
            <a:xfrm>
              <a:off x="3120" y="177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" name="Oval 29"/>
            <p:cNvSpPr>
              <a:spLocks noChangeArrowheads="1"/>
            </p:cNvSpPr>
            <p:nvPr/>
          </p:nvSpPr>
          <p:spPr bwMode="auto">
            <a:xfrm>
              <a:off x="4671" y="103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5" name="Line 30"/>
            <p:cNvSpPr>
              <a:spLocks noChangeShapeType="1"/>
            </p:cNvSpPr>
            <p:nvPr/>
          </p:nvSpPr>
          <p:spPr bwMode="auto">
            <a:xfrm flipH="1">
              <a:off x="4320" y="1440"/>
              <a:ext cx="0" cy="38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36" name="Line 31"/>
            <p:cNvSpPr>
              <a:spLocks noChangeShapeType="1"/>
            </p:cNvSpPr>
            <p:nvPr/>
          </p:nvSpPr>
          <p:spPr bwMode="auto">
            <a:xfrm flipH="1">
              <a:off x="4713" y="1104"/>
              <a:ext cx="3" cy="72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grpSp>
        <p:nvGrpSpPr>
          <p:cNvPr id="2051" name="Group 2050"/>
          <p:cNvGrpSpPr/>
          <p:nvPr/>
        </p:nvGrpSpPr>
        <p:grpSpPr>
          <a:xfrm>
            <a:off x="1783432" y="3356993"/>
            <a:ext cx="4876800" cy="1584176"/>
            <a:chOff x="2915816" y="3387853"/>
            <a:chExt cx="4876800" cy="2489419"/>
          </a:xfrm>
        </p:grpSpPr>
        <p:sp>
          <p:nvSpPr>
            <p:cNvPr id="95" name="Text Box 5"/>
            <p:cNvSpPr txBox="1">
              <a:spLocks noChangeArrowheads="1"/>
            </p:cNvSpPr>
            <p:nvPr/>
          </p:nvSpPr>
          <p:spPr bwMode="auto">
            <a:xfrm>
              <a:off x="5226224" y="3387853"/>
              <a:ext cx="91020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>
                  <a:latin typeface="Times New Roman" pitchFamily="18" charset="0"/>
                </a:rPr>
                <a:t>h</a:t>
              </a:r>
              <a:r>
                <a:rPr lang="en-US" sz="2400" dirty="0" smtClean="0">
                  <a:latin typeface="Times New Roman" pitchFamily="18" charset="0"/>
                </a:rPr>
                <a:t>[</a:t>
              </a:r>
              <a:r>
                <a:rPr lang="id-ID" sz="2400" dirty="0" smtClean="0">
                  <a:latin typeface="Times New Roman" pitchFamily="18" charset="0"/>
                </a:rPr>
                <a:t>-k</a:t>
              </a:r>
              <a:r>
                <a:rPr lang="en-US" sz="2400" dirty="0" smtClean="0">
                  <a:latin typeface="Times New Roman" pitchFamily="18" charset="0"/>
                </a:rPr>
                <a:t>]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96" name="Line 6"/>
            <p:cNvSpPr>
              <a:spLocks noChangeShapeType="1"/>
            </p:cNvSpPr>
            <p:nvPr/>
          </p:nvSpPr>
          <p:spPr bwMode="auto">
            <a:xfrm>
              <a:off x="2915816" y="5420072"/>
              <a:ext cx="464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7" name="Line 7"/>
            <p:cNvSpPr>
              <a:spLocks noChangeShapeType="1"/>
            </p:cNvSpPr>
            <p:nvPr/>
          </p:nvSpPr>
          <p:spPr bwMode="auto">
            <a:xfrm>
              <a:off x="5273824" y="3863181"/>
              <a:ext cx="4192" cy="20140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8" name="Line 8"/>
            <p:cNvSpPr>
              <a:spLocks noChangeShapeType="1"/>
            </p:cNvSpPr>
            <p:nvPr/>
          </p:nvSpPr>
          <p:spPr bwMode="auto">
            <a:xfrm>
              <a:off x="4058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9" name="Line 9"/>
            <p:cNvSpPr>
              <a:spLocks noChangeShapeType="1"/>
            </p:cNvSpPr>
            <p:nvPr/>
          </p:nvSpPr>
          <p:spPr bwMode="auto">
            <a:xfrm>
              <a:off x="46684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0" name="Text Box 10"/>
            <p:cNvSpPr txBox="1">
              <a:spLocks noChangeArrowheads="1"/>
            </p:cNvSpPr>
            <p:nvPr/>
          </p:nvSpPr>
          <p:spPr bwMode="auto">
            <a:xfrm>
              <a:off x="45160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01" name="Text Box 11"/>
            <p:cNvSpPr txBox="1">
              <a:spLocks noChangeArrowheads="1"/>
            </p:cNvSpPr>
            <p:nvPr/>
          </p:nvSpPr>
          <p:spPr bwMode="auto">
            <a:xfrm>
              <a:off x="38302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02" name="Text Box 12"/>
            <p:cNvSpPr txBox="1">
              <a:spLocks noChangeArrowheads="1"/>
            </p:cNvSpPr>
            <p:nvPr/>
          </p:nvSpPr>
          <p:spPr bwMode="auto">
            <a:xfrm>
              <a:off x="7487816" y="5039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k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03" name="Line 13"/>
            <p:cNvSpPr>
              <a:spLocks noChangeShapeType="1"/>
            </p:cNvSpPr>
            <p:nvPr/>
          </p:nvSpPr>
          <p:spPr bwMode="auto">
            <a:xfrm>
              <a:off x="3449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4" name="Line 14"/>
            <p:cNvSpPr>
              <a:spLocks noChangeShapeType="1"/>
            </p:cNvSpPr>
            <p:nvPr/>
          </p:nvSpPr>
          <p:spPr bwMode="auto">
            <a:xfrm>
              <a:off x="58876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5" name="Text Box 15"/>
            <p:cNvSpPr txBox="1">
              <a:spLocks noChangeArrowheads="1"/>
            </p:cNvSpPr>
            <p:nvPr/>
          </p:nvSpPr>
          <p:spPr bwMode="auto">
            <a:xfrm>
              <a:off x="57352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6" name="Text Box 16"/>
            <p:cNvSpPr txBox="1">
              <a:spLocks noChangeArrowheads="1"/>
            </p:cNvSpPr>
            <p:nvPr/>
          </p:nvSpPr>
          <p:spPr bwMode="auto">
            <a:xfrm>
              <a:off x="32206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107" name="Line 17"/>
            <p:cNvSpPr>
              <a:spLocks noChangeShapeType="1"/>
            </p:cNvSpPr>
            <p:nvPr/>
          </p:nvSpPr>
          <p:spPr bwMode="auto">
            <a:xfrm>
              <a:off x="6497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8" name="Line 18"/>
            <p:cNvSpPr>
              <a:spLocks noChangeShapeType="1"/>
            </p:cNvSpPr>
            <p:nvPr/>
          </p:nvSpPr>
          <p:spPr bwMode="auto">
            <a:xfrm>
              <a:off x="7106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9" name="Text Box 19"/>
            <p:cNvSpPr txBox="1">
              <a:spLocks noChangeArrowheads="1"/>
            </p:cNvSpPr>
            <p:nvPr/>
          </p:nvSpPr>
          <p:spPr bwMode="auto">
            <a:xfrm>
              <a:off x="69544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0" name="Text Box 20"/>
            <p:cNvSpPr txBox="1">
              <a:spLocks noChangeArrowheads="1"/>
            </p:cNvSpPr>
            <p:nvPr/>
          </p:nvSpPr>
          <p:spPr bwMode="auto">
            <a:xfrm>
              <a:off x="63448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flipH="1" flipV="1">
              <a:off x="5201816" y="4810472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12" name="Text Box 22"/>
            <p:cNvSpPr txBox="1">
              <a:spLocks noChangeArrowheads="1"/>
            </p:cNvSpPr>
            <p:nvPr/>
          </p:nvSpPr>
          <p:spPr bwMode="auto">
            <a:xfrm>
              <a:off x="4897016" y="45056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3" name="Oval 24"/>
            <p:cNvSpPr>
              <a:spLocks noChangeArrowheads="1"/>
            </p:cNvSpPr>
            <p:nvPr/>
          </p:nvSpPr>
          <p:spPr bwMode="auto">
            <a:xfrm>
              <a:off x="5811416" y="5292824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4" name="Oval 25"/>
            <p:cNvSpPr>
              <a:spLocks noChangeArrowheads="1"/>
            </p:cNvSpPr>
            <p:nvPr/>
          </p:nvSpPr>
          <p:spPr bwMode="auto">
            <a:xfrm>
              <a:off x="4571579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" name="Oval 26"/>
            <p:cNvSpPr>
              <a:spLocks noChangeArrowheads="1"/>
            </p:cNvSpPr>
            <p:nvPr/>
          </p:nvSpPr>
          <p:spPr bwMode="auto">
            <a:xfrm>
              <a:off x="6435304" y="531053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6" name="Oval 27"/>
            <p:cNvSpPr>
              <a:spLocks noChangeArrowheads="1"/>
            </p:cNvSpPr>
            <p:nvPr/>
          </p:nvSpPr>
          <p:spPr bwMode="auto">
            <a:xfrm>
              <a:off x="33730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7" name="Oval 28"/>
            <p:cNvSpPr>
              <a:spLocks noChangeArrowheads="1"/>
            </p:cNvSpPr>
            <p:nvPr/>
          </p:nvSpPr>
          <p:spPr bwMode="auto">
            <a:xfrm>
              <a:off x="3982616" y="4140696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8" name="Oval 29"/>
            <p:cNvSpPr>
              <a:spLocks noChangeArrowheads="1"/>
            </p:cNvSpPr>
            <p:nvPr/>
          </p:nvSpPr>
          <p:spPr bwMode="auto">
            <a:xfrm>
              <a:off x="5201816" y="5301208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0" name="Line 31"/>
            <p:cNvSpPr>
              <a:spLocks noChangeShapeType="1"/>
            </p:cNvSpPr>
            <p:nvPr/>
          </p:nvSpPr>
          <p:spPr bwMode="auto">
            <a:xfrm flipH="1">
              <a:off x="4067944" y="4200872"/>
              <a:ext cx="0" cy="12192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1" name="Line 33"/>
            <p:cNvSpPr>
              <a:spLocks noChangeShapeType="1"/>
            </p:cNvSpPr>
            <p:nvPr/>
          </p:nvSpPr>
          <p:spPr bwMode="auto">
            <a:xfrm flipH="1">
              <a:off x="4668416" y="4800947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sp>
        <p:nvSpPr>
          <p:cNvPr id="4" name="Curved Right Arrow 3"/>
          <p:cNvSpPr/>
          <p:nvPr/>
        </p:nvSpPr>
        <p:spPr>
          <a:xfrm>
            <a:off x="457200" y="3933055"/>
            <a:ext cx="1018456" cy="243048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65" name="Line 21"/>
          <p:cNvSpPr>
            <a:spLocks noChangeShapeType="1"/>
          </p:cNvSpPr>
          <p:nvPr/>
        </p:nvSpPr>
        <p:spPr bwMode="auto">
          <a:xfrm flipH="1" flipV="1">
            <a:off x="4067944" y="177281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66" name="Text Box 22"/>
          <p:cNvSpPr txBox="1">
            <a:spLocks noChangeArrowheads="1"/>
          </p:cNvSpPr>
          <p:nvPr/>
        </p:nvSpPr>
        <p:spPr bwMode="auto">
          <a:xfrm>
            <a:off x="3763144" y="1675656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 sz="2400" dirty="0" smtClean="0">
                <a:latin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67" name="Line 21"/>
          <p:cNvSpPr>
            <a:spLocks noChangeShapeType="1"/>
          </p:cNvSpPr>
          <p:nvPr/>
        </p:nvSpPr>
        <p:spPr bwMode="auto">
          <a:xfrm flipH="1" flipV="1">
            <a:off x="4067944" y="393305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68" name="Text Box 22"/>
          <p:cNvSpPr txBox="1">
            <a:spLocks noChangeArrowheads="1"/>
          </p:cNvSpPr>
          <p:nvPr/>
        </p:nvSpPr>
        <p:spPr bwMode="auto">
          <a:xfrm>
            <a:off x="3763144" y="3751277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 sz="2400" dirty="0">
                <a:latin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" name="Curved Left Arrow 1"/>
          <p:cNvSpPr/>
          <p:nvPr/>
        </p:nvSpPr>
        <p:spPr bwMode="auto">
          <a:xfrm>
            <a:off x="6300192" y="1707283"/>
            <a:ext cx="1047192" cy="2501193"/>
          </a:xfrm>
          <a:prstGeom prst="curvedLeftArrow">
            <a:avLst/>
          </a:prstGeom>
          <a:solidFill>
            <a:schemeClr val="tx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id-ID" dirty="0"/>
          </a:p>
        </p:txBody>
      </p:sp>
      <p:grpSp>
        <p:nvGrpSpPr>
          <p:cNvPr id="69" name="Group 68"/>
          <p:cNvGrpSpPr/>
          <p:nvPr/>
        </p:nvGrpSpPr>
        <p:grpSpPr>
          <a:xfrm>
            <a:off x="1835696" y="5157192"/>
            <a:ext cx="4876800" cy="1741041"/>
            <a:chOff x="2915816" y="3501008"/>
            <a:chExt cx="4876800" cy="2611562"/>
          </a:xfrm>
        </p:grpSpPr>
        <p:sp>
          <p:nvSpPr>
            <p:cNvPr id="70" name="Text Box 5"/>
            <p:cNvSpPr txBox="1">
              <a:spLocks noChangeArrowheads="1"/>
            </p:cNvSpPr>
            <p:nvPr/>
          </p:nvSpPr>
          <p:spPr bwMode="auto">
            <a:xfrm>
              <a:off x="5245968" y="3501008"/>
              <a:ext cx="2546648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>
                  <a:latin typeface="Times New Roman" pitchFamily="18" charset="0"/>
                </a:rPr>
                <a:t>h</a:t>
              </a:r>
              <a:r>
                <a:rPr lang="en-US" sz="2400" dirty="0" smtClean="0">
                  <a:latin typeface="Times New Roman" pitchFamily="18" charset="0"/>
                </a:rPr>
                <a:t>[</a:t>
              </a:r>
              <a:r>
                <a:rPr lang="id-ID" sz="2400" dirty="0" smtClean="0">
                  <a:latin typeface="Times New Roman" pitchFamily="18" charset="0"/>
                </a:rPr>
                <a:t>n-k</a:t>
              </a:r>
              <a:r>
                <a:rPr lang="en-US" sz="2400" dirty="0" smtClean="0">
                  <a:latin typeface="Times New Roman" pitchFamily="18" charset="0"/>
                </a:rPr>
                <a:t>]</a:t>
              </a:r>
              <a:r>
                <a:rPr lang="id-ID" sz="2400" dirty="0" smtClean="0">
                  <a:latin typeface="Times New Roman" pitchFamily="18" charset="0"/>
                </a:rPr>
                <a:t>= h[-(k+n)]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71" name="Line 6"/>
            <p:cNvSpPr>
              <a:spLocks noChangeShapeType="1"/>
            </p:cNvSpPr>
            <p:nvPr/>
          </p:nvSpPr>
          <p:spPr bwMode="auto">
            <a:xfrm>
              <a:off x="2915816" y="5420072"/>
              <a:ext cx="464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72" name="Line 7"/>
            <p:cNvSpPr>
              <a:spLocks noChangeShapeType="1"/>
            </p:cNvSpPr>
            <p:nvPr/>
          </p:nvSpPr>
          <p:spPr bwMode="auto">
            <a:xfrm>
              <a:off x="5273824" y="3863181"/>
              <a:ext cx="4192" cy="20140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73" name="Line 8"/>
            <p:cNvSpPr>
              <a:spLocks noChangeShapeType="1"/>
            </p:cNvSpPr>
            <p:nvPr/>
          </p:nvSpPr>
          <p:spPr bwMode="auto">
            <a:xfrm>
              <a:off x="4058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74" name="Line 9"/>
            <p:cNvSpPr>
              <a:spLocks noChangeShapeType="1"/>
            </p:cNvSpPr>
            <p:nvPr/>
          </p:nvSpPr>
          <p:spPr bwMode="auto">
            <a:xfrm>
              <a:off x="46684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75" name="Text Box 10"/>
            <p:cNvSpPr txBox="1">
              <a:spLocks noChangeArrowheads="1"/>
            </p:cNvSpPr>
            <p:nvPr/>
          </p:nvSpPr>
          <p:spPr bwMode="auto">
            <a:xfrm>
              <a:off x="4427984" y="5420072"/>
              <a:ext cx="648816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n</a:t>
              </a:r>
              <a:r>
                <a:rPr lang="en-US" sz="2400" dirty="0" smtClean="0">
                  <a:latin typeface="Times New Roman" pitchFamily="18" charset="0"/>
                </a:rPr>
                <a:t>-1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76" name="Text Box 11"/>
            <p:cNvSpPr txBox="1">
              <a:spLocks noChangeArrowheads="1"/>
            </p:cNvSpPr>
            <p:nvPr/>
          </p:nvSpPr>
          <p:spPr bwMode="auto">
            <a:xfrm>
              <a:off x="3779912" y="5400799"/>
              <a:ext cx="609600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n</a:t>
              </a:r>
              <a:r>
                <a:rPr lang="en-US" sz="2400" dirty="0" smtClean="0">
                  <a:latin typeface="Times New Roman" pitchFamily="18" charset="0"/>
                </a:rPr>
                <a:t>-2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77" name="Text Box 12"/>
            <p:cNvSpPr txBox="1">
              <a:spLocks noChangeArrowheads="1"/>
            </p:cNvSpPr>
            <p:nvPr/>
          </p:nvSpPr>
          <p:spPr bwMode="auto">
            <a:xfrm>
              <a:off x="7487816" y="5039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k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78" name="Line 13"/>
            <p:cNvSpPr>
              <a:spLocks noChangeShapeType="1"/>
            </p:cNvSpPr>
            <p:nvPr/>
          </p:nvSpPr>
          <p:spPr bwMode="auto">
            <a:xfrm>
              <a:off x="3449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79" name="Line 14"/>
            <p:cNvSpPr>
              <a:spLocks noChangeShapeType="1"/>
            </p:cNvSpPr>
            <p:nvPr/>
          </p:nvSpPr>
          <p:spPr bwMode="auto">
            <a:xfrm>
              <a:off x="58876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80" name="Text Box 15"/>
            <p:cNvSpPr txBox="1">
              <a:spLocks noChangeArrowheads="1"/>
            </p:cNvSpPr>
            <p:nvPr/>
          </p:nvSpPr>
          <p:spPr bwMode="auto">
            <a:xfrm>
              <a:off x="57352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1" name="Text Box 16"/>
            <p:cNvSpPr txBox="1">
              <a:spLocks noChangeArrowheads="1"/>
            </p:cNvSpPr>
            <p:nvPr/>
          </p:nvSpPr>
          <p:spPr bwMode="auto">
            <a:xfrm>
              <a:off x="32206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82" name="Line 17"/>
            <p:cNvSpPr>
              <a:spLocks noChangeShapeType="1"/>
            </p:cNvSpPr>
            <p:nvPr/>
          </p:nvSpPr>
          <p:spPr bwMode="auto">
            <a:xfrm>
              <a:off x="6497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83" name="Line 18"/>
            <p:cNvSpPr>
              <a:spLocks noChangeShapeType="1"/>
            </p:cNvSpPr>
            <p:nvPr/>
          </p:nvSpPr>
          <p:spPr bwMode="auto">
            <a:xfrm>
              <a:off x="7106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84" name="Text Box 19"/>
            <p:cNvSpPr txBox="1">
              <a:spLocks noChangeArrowheads="1"/>
            </p:cNvSpPr>
            <p:nvPr/>
          </p:nvSpPr>
          <p:spPr bwMode="auto">
            <a:xfrm>
              <a:off x="69544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85" name="Text Box 20"/>
            <p:cNvSpPr txBox="1">
              <a:spLocks noChangeArrowheads="1"/>
            </p:cNvSpPr>
            <p:nvPr/>
          </p:nvSpPr>
          <p:spPr bwMode="auto">
            <a:xfrm>
              <a:off x="63448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86" name="Line 21"/>
            <p:cNvSpPr>
              <a:spLocks noChangeShapeType="1"/>
            </p:cNvSpPr>
            <p:nvPr/>
          </p:nvSpPr>
          <p:spPr bwMode="auto">
            <a:xfrm flipH="1" flipV="1">
              <a:off x="5201816" y="4810472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87" name="Text Box 22"/>
            <p:cNvSpPr txBox="1">
              <a:spLocks noChangeArrowheads="1"/>
            </p:cNvSpPr>
            <p:nvPr/>
          </p:nvSpPr>
          <p:spPr bwMode="auto">
            <a:xfrm>
              <a:off x="4897016" y="45056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8" name="Oval 24"/>
            <p:cNvSpPr>
              <a:spLocks noChangeArrowheads="1"/>
            </p:cNvSpPr>
            <p:nvPr/>
          </p:nvSpPr>
          <p:spPr bwMode="auto">
            <a:xfrm>
              <a:off x="5811416" y="5292824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9" name="Oval 25"/>
            <p:cNvSpPr>
              <a:spLocks noChangeArrowheads="1"/>
            </p:cNvSpPr>
            <p:nvPr/>
          </p:nvSpPr>
          <p:spPr bwMode="auto">
            <a:xfrm>
              <a:off x="4571579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0" name="Oval 26"/>
            <p:cNvSpPr>
              <a:spLocks noChangeArrowheads="1"/>
            </p:cNvSpPr>
            <p:nvPr/>
          </p:nvSpPr>
          <p:spPr bwMode="auto">
            <a:xfrm>
              <a:off x="6435304" y="531053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1" name="Oval 27"/>
            <p:cNvSpPr>
              <a:spLocks noChangeArrowheads="1"/>
            </p:cNvSpPr>
            <p:nvPr/>
          </p:nvSpPr>
          <p:spPr bwMode="auto">
            <a:xfrm>
              <a:off x="33730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2" name="Oval 28"/>
            <p:cNvSpPr>
              <a:spLocks noChangeArrowheads="1"/>
            </p:cNvSpPr>
            <p:nvPr/>
          </p:nvSpPr>
          <p:spPr bwMode="auto">
            <a:xfrm>
              <a:off x="3982616" y="4140696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3" name="Oval 29"/>
            <p:cNvSpPr>
              <a:spLocks noChangeArrowheads="1"/>
            </p:cNvSpPr>
            <p:nvPr/>
          </p:nvSpPr>
          <p:spPr bwMode="auto">
            <a:xfrm>
              <a:off x="5201816" y="5301208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4" name="Line 31"/>
            <p:cNvSpPr>
              <a:spLocks noChangeShapeType="1"/>
            </p:cNvSpPr>
            <p:nvPr/>
          </p:nvSpPr>
          <p:spPr bwMode="auto">
            <a:xfrm flipH="1">
              <a:off x="4067944" y="4200872"/>
              <a:ext cx="0" cy="12192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3" name="Line 33"/>
            <p:cNvSpPr>
              <a:spLocks noChangeShapeType="1"/>
            </p:cNvSpPr>
            <p:nvPr/>
          </p:nvSpPr>
          <p:spPr bwMode="auto">
            <a:xfrm flipH="1">
              <a:off x="4668416" y="4800947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sp>
        <p:nvSpPr>
          <p:cNvPr id="124" name="Text Box 22"/>
          <p:cNvSpPr txBox="1">
            <a:spLocks noChangeArrowheads="1"/>
          </p:cNvSpPr>
          <p:nvPr/>
        </p:nvSpPr>
        <p:spPr bwMode="auto">
          <a:xfrm>
            <a:off x="3779912" y="5428456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 sz="2400" dirty="0">
                <a:latin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25" name="Line 21"/>
          <p:cNvSpPr>
            <a:spLocks noChangeShapeType="1"/>
          </p:cNvSpPr>
          <p:nvPr/>
        </p:nvSpPr>
        <p:spPr bwMode="auto">
          <a:xfrm flipH="1" flipV="1">
            <a:off x="4131568" y="566124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126" name="Oval 26"/>
          <p:cNvSpPr>
            <a:spLocks noChangeArrowheads="1"/>
          </p:cNvSpPr>
          <p:nvPr/>
        </p:nvSpPr>
        <p:spPr bwMode="auto">
          <a:xfrm>
            <a:off x="5931768" y="6381328"/>
            <a:ext cx="1524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27" name="Oval 26"/>
          <p:cNvSpPr>
            <a:spLocks noChangeArrowheads="1"/>
          </p:cNvSpPr>
          <p:nvPr/>
        </p:nvSpPr>
        <p:spPr bwMode="auto">
          <a:xfrm>
            <a:off x="5868144" y="4581128"/>
            <a:ext cx="152400" cy="9698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28" name="Oval 26"/>
          <p:cNvSpPr>
            <a:spLocks noChangeArrowheads="1"/>
          </p:cNvSpPr>
          <p:nvPr/>
        </p:nvSpPr>
        <p:spPr bwMode="auto">
          <a:xfrm>
            <a:off x="5868144" y="2591783"/>
            <a:ext cx="152400" cy="1171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7010400" y="365078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Percerminan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h(k)</a:t>
            </a:r>
          </a:p>
          <a:p>
            <a:r>
              <a:rPr lang="id-ID" dirty="0" smtClean="0"/>
              <a:t>k= -1 </a:t>
            </a:r>
            <a:r>
              <a:rPr lang="id-ID" dirty="0" smtClean="0">
                <a:sym typeface="Wingdings" pitchFamily="2" charset="2"/>
              </a:rPr>
              <a:t> h(-1)=1</a:t>
            </a:r>
            <a:endParaRPr lang="id-ID" dirty="0" smtClean="0"/>
          </a:p>
          <a:p>
            <a:r>
              <a:rPr lang="id-ID" dirty="0" smtClean="0"/>
              <a:t>k= -2 </a:t>
            </a:r>
            <a:r>
              <a:rPr lang="id-ID" dirty="0" smtClean="0">
                <a:sym typeface="Wingdings" pitchFamily="2" charset="2"/>
              </a:rPr>
              <a:t> h(-2)=2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130" name="TextBox 129"/>
          <p:cNvSpPr txBox="1"/>
          <p:nvPr/>
        </p:nvSpPr>
        <p:spPr>
          <a:xfrm>
            <a:off x="7092280" y="4876800"/>
            <a:ext cx="20162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h(-k) bergeser ke kiri atau kekanan sejauh n</a:t>
            </a:r>
          </a:p>
          <a:p>
            <a:r>
              <a:rPr lang="id-ID" dirty="0" smtClean="0"/>
              <a:t>k= n-1 </a:t>
            </a:r>
            <a:r>
              <a:rPr lang="id-ID" dirty="0" smtClean="0">
                <a:sym typeface="Wingdings" pitchFamily="2" charset="2"/>
              </a:rPr>
              <a:t> h(n-1)</a:t>
            </a:r>
            <a:endParaRPr lang="id-ID" dirty="0" smtClean="0"/>
          </a:p>
          <a:p>
            <a:r>
              <a:rPr lang="id-ID" dirty="0" smtClean="0"/>
              <a:t>k= n-2 </a:t>
            </a:r>
            <a:r>
              <a:rPr lang="id-ID" dirty="0" smtClean="0">
                <a:sym typeface="Wingdings" pitchFamily="2" charset="2"/>
              </a:rPr>
              <a:t> h(n-2)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133" name="TextBox 132"/>
          <p:cNvSpPr txBox="1"/>
          <p:nvPr/>
        </p:nvSpPr>
        <p:spPr>
          <a:xfrm>
            <a:off x="66005" y="1295400"/>
            <a:ext cx="336299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/>
              <a:t>Nilai</a:t>
            </a:r>
            <a:r>
              <a:rPr lang="fr-FR" sz="2000" dirty="0"/>
              <a:t> </a:t>
            </a:r>
            <a:r>
              <a:rPr lang="id-ID" sz="2000" dirty="0" smtClean="0"/>
              <a:t>h</a:t>
            </a:r>
            <a:r>
              <a:rPr lang="fr-FR" sz="2000" dirty="0" smtClean="0"/>
              <a:t>(</a:t>
            </a:r>
            <a:r>
              <a:rPr lang="id-ID" sz="2000" dirty="0" smtClean="0"/>
              <a:t>n-</a:t>
            </a:r>
            <a:r>
              <a:rPr lang="fr-FR" sz="2000" dirty="0" smtClean="0"/>
              <a:t>k</a:t>
            </a:r>
            <a:r>
              <a:rPr lang="fr-FR" sz="2000" dirty="0"/>
              <a:t>) </a:t>
            </a:r>
            <a:r>
              <a:rPr lang="fr-FR" sz="2000" dirty="0" err="1"/>
              <a:t>didapat</a:t>
            </a:r>
            <a:r>
              <a:rPr lang="fr-FR" sz="2000" dirty="0"/>
              <a:t> </a:t>
            </a:r>
            <a:r>
              <a:rPr lang="fr-FR" sz="2000" dirty="0" err="1"/>
              <a:t>dengan</a:t>
            </a:r>
            <a:r>
              <a:rPr lang="fr-FR" sz="2000" dirty="0"/>
              <a:t> </a:t>
            </a:r>
            <a:r>
              <a:rPr lang="id-ID" sz="2000" dirty="0" smtClean="0"/>
              <a:t>melakukan pencerminan h(k) </a:t>
            </a:r>
            <a:r>
              <a:rPr lang="id-ID" sz="2000" dirty="0" smtClean="0">
                <a:sym typeface="Wingdings" pitchFamily="2" charset="2"/>
              </a:rPr>
              <a:t> h(-k), kemudian rubah h(-k)  h(n-k)</a:t>
            </a:r>
            <a:endParaRPr lang="id-ID" sz="2000" dirty="0"/>
          </a:p>
          <a:p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016456105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3" grpId="0"/>
      <p:bldP spid="130" grpId="0"/>
      <p:bldP spid="1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2400" dirty="0" smtClean="0">
                <a:solidFill>
                  <a:schemeClr val="bg1"/>
                </a:solidFill>
              </a:rPr>
              <a:t>Langkah 3 : Perkalian dan penjumlahan x(k) dengan h(n-k)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39E970F9-87FD-4F3E-9A03-D90D813A8372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</p:txBody>
      </p:sp>
      <p:grpSp>
        <p:nvGrpSpPr>
          <p:cNvPr id="69" name="Group 68"/>
          <p:cNvGrpSpPr/>
          <p:nvPr/>
        </p:nvGrpSpPr>
        <p:grpSpPr>
          <a:xfrm>
            <a:off x="2123728" y="3488159"/>
            <a:ext cx="4876800" cy="1741041"/>
            <a:chOff x="2915816" y="3501008"/>
            <a:chExt cx="4876800" cy="2611562"/>
          </a:xfrm>
        </p:grpSpPr>
        <p:sp>
          <p:nvSpPr>
            <p:cNvPr id="70" name="Text Box 5"/>
            <p:cNvSpPr txBox="1">
              <a:spLocks noChangeArrowheads="1"/>
            </p:cNvSpPr>
            <p:nvPr/>
          </p:nvSpPr>
          <p:spPr bwMode="auto">
            <a:xfrm>
              <a:off x="5245968" y="3501008"/>
              <a:ext cx="1137072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>
                  <a:latin typeface="Times New Roman" pitchFamily="18" charset="0"/>
                </a:rPr>
                <a:t>h</a:t>
              </a:r>
              <a:r>
                <a:rPr lang="en-US" sz="2400" dirty="0" smtClean="0">
                  <a:latin typeface="Times New Roman" pitchFamily="18" charset="0"/>
                </a:rPr>
                <a:t>[</a:t>
              </a:r>
              <a:r>
                <a:rPr lang="id-ID" sz="2400" dirty="0" smtClean="0">
                  <a:latin typeface="Times New Roman" pitchFamily="18" charset="0"/>
                </a:rPr>
                <a:t>n-k</a:t>
              </a:r>
              <a:r>
                <a:rPr lang="en-US" sz="2400" dirty="0" smtClean="0">
                  <a:latin typeface="Times New Roman" pitchFamily="18" charset="0"/>
                </a:rPr>
                <a:t>]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71" name="Line 6"/>
            <p:cNvSpPr>
              <a:spLocks noChangeShapeType="1"/>
            </p:cNvSpPr>
            <p:nvPr/>
          </p:nvSpPr>
          <p:spPr bwMode="auto">
            <a:xfrm>
              <a:off x="2915816" y="5420072"/>
              <a:ext cx="464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72" name="Line 7"/>
            <p:cNvSpPr>
              <a:spLocks noChangeShapeType="1"/>
            </p:cNvSpPr>
            <p:nvPr/>
          </p:nvSpPr>
          <p:spPr bwMode="auto">
            <a:xfrm>
              <a:off x="5273824" y="3863181"/>
              <a:ext cx="4192" cy="20140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73" name="Line 8"/>
            <p:cNvSpPr>
              <a:spLocks noChangeShapeType="1"/>
            </p:cNvSpPr>
            <p:nvPr/>
          </p:nvSpPr>
          <p:spPr bwMode="auto">
            <a:xfrm>
              <a:off x="4058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74" name="Line 9"/>
            <p:cNvSpPr>
              <a:spLocks noChangeShapeType="1"/>
            </p:cNvSpPr>
            <p:nvPr/>
          </p:nvSpPr>
          <p:spPr bwMode="auto">
            <a:xfrm>
              <a:off x="46684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75" name="Text Box 10"/>
            <p:cNvSpPr txBox="1">
              <a:spLocks noChangeArrowheads="1"/>
            </p:cNvSpPr>
            <p:nvPr/>
          </p:nvSpPr>
          <p:spPr bwMode="auto">
            <a:xfrm>
              <a:off x="4355976" y="5420072"/>
              <a:ext cx="685800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n</a:t>
              </a:r>
              <a:r>
                <a:rPr lang="en-US" sz="2400" dirty="0" smtClean="0">
                  <a:latin typeface="Times New Roman" pitchFamily="18" charset="0"/>
                </a:rPr>
                <a:t>-1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76" name="Text Box 11"/>
            <p:cNvSpPr txBox="1">
              <a:spLocks noChangeArrowheads="1"/>
            </p:cNvSpPr>
            <p:nvPr/>
          </p:nvSpPr>
          <p:spPr bwMode="auto">
            <a:xfrm>
              <a:off x="3779912" y="5420072"/>
              <a:ext cx="609600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n</a:t>
              </a:r>
              <a:r>
                <a:rPr lang="en-US" sz="2400" dirty="0" smtClean="0">
                  <a:latin typeface="Times New Roman" pitchFamily="18" charset="0"/>
                </a:rPr>
                <a:t>-2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77" name="Text Box 12"/>
            <p:cNvSpPr txBox="1">
              <a:spLocks noChangeArrowheads="1"/>
            </p:cNvSpPr>
            <p:nvPr/>
          </p:nvSpPr>
          <p:spPr bwMode="auto">
            <a:xfrm>
              <a:off x="7487816" y="5039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k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78" name="Line 13"/>
            <p:cNvSpPr>
              <a:spLocks noChangeShapeType="1"/>
            </p:cNvSpPr>
            <p:nvPr/>
          </p:nvSpPr>
          <p:spPr bwMode="auto">
            <a:xfrm>
              <a:off x="3449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79" name="Line 14"/>
            <p:cNvSpPr>
              <a:spLocks noChangeShapeType="1"/>
            </p:cNvSpPr>
            <p:nvPr/>
          </p:nvSpPr>
          <p:spPr bwMode="auto">
            <a:xfrm>
              <a:off x="58876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80" name="Text Box 15"/>
            <p:cNvSpPr txBox="1">
              <a:spLocks noChangeArrowheads="1"/>
            </p:cNvSpPr>
            <p:nvPr/>
          </p:nvSpPr>
          <p:spPr bwMode="auto">
            <a:xfrm>
              <a:off x="57352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1" name="Text Box 16"/>
            <p:cNvSpPr txBox="1">
              <a:spLocks noChangeArrowheads="1"/>
            </p:cNvSpPr>
            <p:nvPr/>
          </p:nvSpPr>
          <p:spPr bwMode="auto">
            <a:xfrm>
              <a:off x="32206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82" name="Line 17"/>
            <p:cNvSpPr>
              <a:spLocks noChangeShapeType="1"/>
            </p:cNvSpPr>
            <p:nvPr/>
          </p:nvSpPr>
          <p:spPr bwMode="auto">
            <a:xfrm>
              <a:off x="6497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83" name="Line 18"/>
            <p:cNvSpPr>
              <a:spLocks noChangeShapeType="1"/>
            </p:cNvSpPr>
            <p:nvPr/>
          </p:nvSpPr>
          <p:spPr bwMode="auto">
            <a:xfrm>
              <a:off x="7106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84" name="Text Box 19"/>
            <p:cNvSpPr txBox="1">
              <a:spLocks noChangeArrowheads="1"/>
            </p:cNvSpPr>
            <p:nvPr/>
          </p:nvSpPr>
          <p:spPr bwMode="auto">
            <a:xfrm>
              <a:off x="69544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85" name="Text Box 20"/>
            <p:cNvSpPr txBox="1">
              <a:spLocks noChangeArrowheads="1"/>
            </p:cNvSpPr>
            <p:nvPr/>
          </p:nvSpPr>
          <p:spPr bwMode="auto">
            <a:xfrm>
              <a:off x="63448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86" name="Line 21"/>
            <p:cNvSpPr>
              <a:spLocks noChangeShapeType="1"/>
            </p:cNvSpPr>
            <p:nvPr/>
          </p:nvSpPr>
          <p:spPr bwMode="auto">
            <a:xfrm flipH="1" flipV="1">
              <a:off x="5201816" y="4810472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87" name="Text Box 22"/>
            <p:cNvSpPr txBox="1">
              <a:spLocks noChangeArrowheads="1"/>
            </p:cNvSpPr>
            <p:nvPr/>
          </p:nvSpPr>
          <p:spPr bwMode="auto">
            <a:xfrm>
              <a:off x="4897016" y="45056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8" name="Oval 24"/>
            <p:cNvSpPr>
              <a:spLocks noChangeArrowheads="1"/>
            </p:cNvSpPr>
            <p:nvPr/>
          </p:nvSpPr>
          <p:spPr bwMode="auto">
            <a:xfrm>
              <a:off x="5811416" y="5292824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9" name="Oval 25"/>
            <p:cNvSpPr>
              <a:spLocks noChangeArrowheads="1"/>
            </p:cNvSpPr>
            <p:nvPr/>
          </p:nvSpPr>
          <p:spPr bwMode="auto">
            <a:xfrm>
              <a:off x="4571579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0" name="Oval 26"/>
            <p:cNvSpPr>
              <a:spLocks noChangeArrowheads="1"/>
            </p:cNvSpPr>
            <p:nvPr/>
          </p:nvSpPr>
          <p:spPr bwMode="auto">
            <a:xfrm>
              <a:off x="6435304" y="531053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1" name="Oval 27"/>
            <p:cNvSpPr>
              <a:spLocks noChangeArrowheads="1"/>
            </p:cNvSpPr>
            <p:nvPr/>
          </p:nvSpPr>
          <p:spPr bwMode="auto">
            <a:xfrm>
              <a:off x="33730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2" name="Oval 28"/>
            <p:cNvSpPr>
              <a:spLocks noChangeArrowheads="1"/>
            </p:cNvSpPr>
            <p:nvPr/>
          </p:nvSpPr>
          <p:spPr bwMode="auto">
            <a:xfrm>
              <a:off x="3982616" y="4140696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3" name="Oval 29"/>
            <p:cNvSpPr>
              <a:spLocks noChangeArrowheads="1"/>
            </p:cNvSpPr>
            <p:nvPr/>
          </p:nvSpPr>
          <p:spPr bwMode="auto">
            <a:xfrm>
              <a:off x="5201816" y="5301208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4" name="Line 31"/>
            <p:cNvSpPr>
              <a:spLocks noChangeShapeType="1"/>
            </p:cNvSpPr>
            <p:nvPr/>
          </p:nvSpPr>
          <p:spPr bwMode="auto">
            <a:xfrm flipH="1">
              <a:off x="4067944" y="4200872"/>
              <a:ext cx="0" cy="12192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3" name="Line 33"/>
            <p:cNvSpPr>
              <a:spLocks noChangeShapeType="1"/>
            </p:cNvSpPr>
            <p:nvPr/>
          </p:nvSpPr>
          <p:spPr bwMode="auto">
            <a:xfrm flipH="1">
              <a:off x="4668416" y="4800947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sp>
        <p:nvSpPr>
          <p:cNvPr id="124" name="Text Box 22"/>
          <p:cNvSpPr txBox="1">
            <a:spLocks noChangeArrowheads="1"/>
          </p:cNvSpPr>
          <p:nvPr/>
        </p:nvSpPr>
        <p:spPr bwMode="auto">
          <a:xfrm>
            <a:off x="4067944" y="3687415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 sz="2400" dirty="0">
                <a:latin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25" name="Line 21"/>
          <p:cNvSpPr>
            <a:spLocks noChangeShapeType="1"/>
          </p:cNvSpPr>
          <p:nvPr/>
        </p:nvSpPr>
        <p:spPr bwMode="auto">
          <a:xfrm flipH="1" flipV="1">
            <a:off x="4419600" y="393305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126" name="Oval 26"/>
          <p:cNvSpPr>
            <a:spLocks noChangeArrowheads="1"/>
          </p:cNvSpPr>
          <p:nvPr/>
        </p:nvSpPr>
        <p:spPr bwMode="auto">
          <a:xfrm>
            <a:off x="6219800" y="4695552"/>
            <a:ext cx="1524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939445"/>
              </p:ext>
            </p:extLst>
          </p:nvPr>
        </p:nvGraphicFramePr>
        <p:xfrm>
          <a:off x="228600" y="5518175"/>
          <a:ext cx="427037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4" imgW="2095200" imgH="342720" progId="Equation.3">
                  <p:embed/>
                </p:oleObj>
              </mc:Choice>
              <mc:Fallback>
                <p:oleObj name="Equation" r:id="rId4" imgW="20952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518175"/>
                        <a:ext cx="4270375" cy="719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8" name="Group 67"/>
          <p:cNvGrpSpPr/>
          <p:nvPr/>
        </p:nvGrpSpPr>
        <p:grpSpPr>
          <a:xfrm>
            <a:off x="2143472" y="1340768"/>
            <a:ext cx="4876800" cy="1905000"/>
            <a:chOff x="2915816" y="3972272"/>
            <a:chExt cx="4876800" cy="1905000"/>
          </a:xfrm>
        </p:grpSpPr>
        <p:sp>
          <p:nvSpPr>
            <p:cNvPr id="95" name="Text Box 5"/>
            <p:cNvSpPr txBox="1">
              <a:spLocks noChangeArrowheads="1"/>
            </p:cNvSpPr>
            <p:nvPr/>
          </p:nvSpPr>
          <p:spPr bwMode="auto">
            <a:xfrm>
              <a:off x="5201816" y="3972272"/>
              <a:ext cx="762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>
                  <a:latin typeface="Times New Roman" pitchFamily="18" charset="0"/>
                </a:rPr>
                <a:t>x</a:t>
              </a:r>
              <a:r>
                <a:rPr lang="en-US" sz="2400" dirty="0" smtClean="0">
                  <a:latin typeface="Times New Roman" pitchFamily="18" charset="0"/>
                </a:rPr>
                <a:t>[</a:t>
              </a:r>
              <a:r>
                <a:rPr lang="id-ID" sz="2400" dirty="0" smtClean="0">
                  <a:latin typeface="Times New Roman" pitchFamily="18" charset="0"/>
                </a:rPr>
                <a:t>k</a:t>
              </a:r>
              <a:r>
                <a:rPr lang="en-US" sz="2400" dirty="0" smtClean="0">
                  <a:latin typeface="Times New Roman" pitchFamily="18" charset="0"/>
                </a:rPr>
                <a:t>]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96" name="Line 6"/>
            <p:cNvSpPr>
              <a:spLocks noChangeShapeType="1"/>
            </p:cNvSpPr>
            <p:nvPr/>
          </p:nvSpPr>
          <p:spPr bwMode="auto">
            <a:xfrm>
              <a:off x="2915816" y="5420072"/>
              <a:ext cx="464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7" name="Line 7"/>
            <p:cNvSpPr>
              <a:spLocks noChangeShapeType="1"/>
            </p:cNvSpPr>
            <p:nvPr/>
          </p:nvSpPr>
          <p:spPr bwMode="auto">
            <a:xfrm>
              <a:off x="5278016" y="4277072"/>
              <a:ext cx="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8" name="Line 8"/>
            <p:cNvSpPr>
              <a:spLocks noChangeShapeType="1"/>
            </p:cNvSpPr>
            <p:nvPr/>
          </p:nvSpPr>
          <p:spPr bwMode="auto">
            <a:xfrm>
              <a:off x="4058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9" name="Line 9"/>
            <p:cNvSpPr>
              <a:spLocks noChangeShapeType="1"/>
            </p:cNvSpPr>
            <p:nvPr/>
          </p:nvSpPr>
          <p:spPr bwMode="auto">
            <a:xfrm>
              <a:off x="46684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0" name="Text Box 10"/>
            <p:cNvSpPr txBox="1">
              <a:spLocks noChangeArrowheads="1"/>
            </p:cNvSpPr>
            <p:nvPr/>
          </p:nvSpPr>
          <p:spPr bwMode="auto">
            <a:xfrm>
              <a:off x="45160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01" name="Text Box 11"/>
            <p:cNvSpPr txBox="1">
              <a:spLocks noChangeArrowheads="1"/>
            </p:cNvSpPr>
            <p:nvPr/>
          </p:nvSpPr>
          <p:spPr bwMode="auto">
            <a:xfrm>
              <a:off x="38302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02" name="Text Box 12"/>
            <p:cNvSpPr txBox="1">
              <a:spLocks noChangeArrowheads="1"/>
            </p:cNvSpPr>
            <p:nvPr/>
          </p:nvSpPr>
          <p:spPr bwMode="auto">
            <a:xfrm>
              <a:off x="7487816" y="5039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k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03" name="Line 13"/>
            <p:cNvSpPr>
              <a:spLocks noChangeShapeType="1"/>
            </p:cNvSpPr>
            <p:nvPr/>
          </p:nvSpPr>
          <p:spPr bwMode="auto">
            <a:xfrm>
              <a:off x="3449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4" name="Line 14"/>
            <p:cNvSpPr>
              <a:spLocks noChangeShapeType="1"/>
            </p:cNvSpPr>
            <p:nvPr/>
          </p:nvSpPr>
          <p:spPr bwMode="auto">
            <a:xfrm>
              <a:off x="58876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5" name="Text Box 15"/>
            <p:cNvSpPr txBox="1">
              <a:spLocks noChangeArrowheads="1"/>
            </p:cNvSpPr>
            <p:nvPr/>
          </p:nvSpPr>
          <p:spPr bwMode="auto">
            <a:xfrm>
              <a:off x="57352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6" name="Text Box 16"/>
            <p:cNvSpPr txBox="1">
              <a:spLocks noChangeArrowheads="1"/>
            </p:cNvSpPr>
            <p:nvPr/>
          </p:nvSpPr>
          <p:spPr bwMode="auto">
            <a:xfrm>
              <a:off x="32206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107" name="Line 17"/>
            <p:cNvSpPr>
              <a:spLocks noChangeShapeType="1"/>
            </p:cNvSpPr>
            <p:nvPr/>
          </p:nvSpPr>
          <p:spPr bwMode="auto">
            <a:xfrm>
              <a:off x="6497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8" name="Line 18"/>
            <p:cNvSpPr>
              <a:spLocks noChangeShapeType="1"/>
            </p:cNvSpPr>
            <p:nvPr/>
          </p:nvSpPr>
          <p:spPr bwMode="auto">
            <a:xfrm>
              <a:off x="7106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9" name="Text Box 19"/>
            <p:cNvSpPr txBox="1">
              <a:spLocks noChangeArrowheads="1"/>
            </p:cNvSpPr>
            <p:nvPr/>
          </p:nvSpPr>
          <p:spPr bwMode="auto">
            <a:xfrm>
              <a:off x="69544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0" name="Text Box 20"/>
            <p:cNvSpPr txBox="1">
              <a:spLocks noChangeArrowheads="1"/>
            </p:cNvSpPr>
            <p:nvPr/>
          </p:nvSpPr>
          <p:spPr bwMode="auto">
            <a:xfrm>
              <a:off x="63448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flipH="1" flipV="1">
              <a:off x="5201816" y="4810472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12" name="Text Box 22"/>
            <p:cNvSpPr txBox="1">
              <a:spLocks noChangeArrowheads="1"/>
            </p:cNvSpPr>
            <p:nvPr/>
          </p:nvSpPr>
          <p:spPr bwMode="auto">
            <a:xfrm>
              <a:off x="4897016" y="45056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3" name="Oval 24"/>
            <p:cNvSpPr>
              <a:spLocks noChangeArrowheads="1"/>
            </p:cNvSpPr>
            <p:nvPr/>
          </p:nvSpPr>
          <p:spPr bwMode="auto">
            <a:xfrm>
              <a:off x="5811416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4" name="Oval 25"/>
            <p:cNvSpPr>
              <a:spLocks noChangeArrowheads="1"/>
            </p:cNvSpPr>
            <p:nvPr/>
          </p:nvSpPr>
          <p:spPr bwMode="auto">
            <a:xfrm>
              <a:off x="4571579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" name="Oval 26"/>
            <p:cNvSpPr>
              <a:spLocks noChangeArrowheads="1"/>
            </p:cNvSpPr>
            <p:nvPr/>
          </p:nvSpPr>
          <p:spPr bwMode="auto">
            <a:xfrm>
              <a:off x="6435304" y="531053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6" name="Oval 27"/>
            <p:cNvSpPr>
              <a:spLocks noChangeArrowheads="1"/>
            </p:cNvSpPr>
            <p:nvPr/>
          </p:nvSpPr>
          <p:spPr bwMode="auto">
            <a:xfrm>
              <a:off x="33730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7" name="Oval 28"/>
            <p:cNvSpPr>
              <a:spLocks noChangeArrowheads="1"/>
            </p:cNvSpPr>
            <p:nvPr/>
          </p:nvSpPr>
          <p:spPr bwMode="auto">
            <a:xfrm>
              <a:off x="39826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8" name="Oval 29"/>
            <p:cNvSpPr>
              <a:spLocks noChangeArrowheads="1"/>
            </p:cNvSpPr>
            <p:nvPr/>
          </p:nvSpPr>
          <p:spPr bwMode="auto">
            <a:xfrm>
              <a:off x="5201816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0" name="Line 30"/>
            <p:cNvSpPr>
              <a:spLocks noChangeShapeType="1"/>
            </p:cNvSpPr>
            <p:nvPr/>
          </p:nvSpPr>
          <p:spPr bwMode="auto">
            <a:xfrm flipH="1">
              <a:off x="5887616" y="4810472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1" name="Line 31"/>
            <p:cNvSpPr>
              <a:spLocks noChangeShapeType="1"/>
            </p:cNvSpPr>
            <p:nvPr/>
          </p:nvSpPr>
          <p:spPr bwMode="auto">
            <a:xfrm flipH="1">
              <a:off x="5278016" y="4810472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7" name="Line 33"/>
            <p:cNvSpPr>
              <a:spLocks noChangeShapeType="1"/>
            </p:cNvSpPr>
            <p:nvPr/>
          </p:nvSpPr>
          <p:spPr bwMode="auto">
            <a:xfrm flipH="1">
              <a:off x="4668416" y="4800947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422851" y="5611028"/>
            <a:ext cx="4187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ym typeface="Wingdings" pitchFamily="2" charset="2"/>
              </a:rPr>
              <a:t> </a:t>
            </a:r>
            <a:r>
              <a:rPr lang="id-ID" b="1" dirty="0" smtClean="0"/>
              <a:t>Kemudian evaluasi untuk semua nilai n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180147034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</a:rPr>
              <a:t>Untuk n= -1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39E970F9-87FD-4F3E-9A03-D90D813A8372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</p:txBody>
      </p:sp>
      <p:grpSp>
        <p:nvGrpSpPr>
          <p:cNvPr id="69" name="Group 68"/>
          <p:cNvGrpSpPr/>
          <p:nvPr/>
        </p:nvGrpSpPr>
        <p:grpSpPr>
          <a:xfrm>
            <a:off x="251520" y="2912095"/>
            <a:ext cx="4876800" cy="1741041"/>
            <a:chOff x="2915816" y="3501008"/>
            <a:chExt cx="4876800" cy="2611562"/>
          </a:xfrm>
        </p:grpSpPr>
        <p:sp>
          <p:nvSpPr>
            <p:cNvPr id="70" name="Text Box 5"/>
            <p:cNvSpPr txBox="1">
              <a:spLocks noChangeArrowheads="1"/>
            </p:cNvSpPr>
            <p:nvPr/>
          </p:nvSpPr>
          <p:spPr bwMode="auto">
            <a:xfrm>
              <a:off x="5245968" y="3501008"/>
              <a:ext cx="1137072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>
                  <a:latin typeface="Times New Roman" pitchFamily="18" charset="0"/>
                </a:rPr>
                <a:t>h</a:t>
              </a:r>
              <a:r>
                <a:rPr lang="en-US" sz="2400" dirty="0" smtClean="0">
                  <a:latin typeface="Times New Roman" pitchFamily="18" charset="0"/>
                </a:rPr>
                <a:t>[</a:t>
              </a:r>
              <a:r>
                <a:rPr lang="id-ID" sz="2400" dirty="0" smtClean="0">
                  <a:latin typeface="Times New Roman" pitchFamily="18" charset="0"/>
                </a:rPr>
                <a:t>n-k</a:t>
              </a:r>
              <a:r>
                <a:rPr lang="en-US" sz="2400" dirty="0" smtClean="0">
                  <a:latin typeface="Times New Roman" pitchFamily="18" charset="0"/>
                </a:rPr>
                <a:t>]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71" name="Line 6"/>
            <p:cNvSpPr>
              <a:spLocks noChangeShapeType="1"/>
            </p:cNvSpPr>
            <p:nvPr/>
          </p:nvSpPr>
          <p:spPr bwMode="auto">
            <a:xfrm>
              <a:off x="2915816" y="5420072"/>
              <a:ext cx="464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72" name="Line 7"/>
            <p:cNvSpPr>
              <a:spLocks noChangeShapeType="1"/>
            </p:cNvSpPr>
            <p:nvPr/>
          </p:nvSpPr>
          <p:spPr bwMode="auto">
            <a:xfrm>
              <a:off x="5273824" y="3863181"/>
              <a:ext cx="4192" cy="20140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73" name="Line 8"/>
            <p:cNvSpPr>
              <a:spLocks noChangeShapeType="1"/>
            </p:cNvSpPr>
            <p:nvPr/>
          </p:nvSpPr>
          <p:spPr bwMode="auto">
            <a:xfrm>
              <a:off x="4058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74" name="Line 9"/>
            <p:cNvSpPr>
              <a:spLocks noChangeShapeType="1"/>
            </p:cNvSpPr>
            <p:nvPr/>
          </p:nvSpPr>
          <p:spPr bwMode="auto">
            <a:xfrm>
              <a:off x="46684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75" name="Text Box 10"/>
            <p:cNvSpPr txBox="1">
              <a:spLocks noChangeArrowheads="1"/>
            </p:cNvSpPr>
            <p:nvPr/>
          </p:nvSpPr>
          <p:spPr bwMode="auto">
            <a:xfrm>
              <a:off x="4355976" y="5420072"/>
              <a:ext cx="685800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n</a:t>
              </a:r>
              <a:r>
                <a:rPr lang="en-US" sz="2400" dirty="0" smtClean="0">
                  <a:latin typeface="Times New Roman" pitchFamily="18" charset="0"/>
                </a:rPr>
                <a:t>-1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76" name="Text Box 11"/>
            <p:cNvSpPr txBox="1">
              <a:spLocks noChangeArrowheads="1"/>
            </p:cNvSpPr>
            <p:nvPr/>
          </p:nvSpPr>
          <p:spPr bwMode="auto">
            <a:xfrm>
              <a:off x="3779912" y="5420072"/>
              <a:ext cx="609600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n</a:t>
              </a:r>
              <a:r>
                <a:rPr lang="en-US" sz="2400" dirty="0" smtClean="0">
                  <a:latin typeface="Times New Roman" pitchFamily="18" charset="0"/>
                </a:rPr>
                <a:t>-2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77" name="Text Box 12"/>
            <p:cNvSpPr txBox="1">
              <a:spLocks noChangeArrowheads="1"/>
            </p:cNvSpPr>
            <p:nvPr/>
          </p:nvSpPr>
          <p:spPr bwMode="auto">
            <a:xfrm>
              <a:off x="7487816" y="5039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k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78" name="Line 13"/>
            <p:cNvSpPr>
              <a:spLocks noChangeShapeType="1"/>
            </p:cNvSpPr>
            <p:nvPr/>
          </p:nvSpPr>
          <p:spPr bwMode="auto">
            <a:xfrm>
              <a:off x="3449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79" name="Line 14"/>
            <p:cNvSpPr>
              <a:spLocks noChangeShapeType="1"/>
            </p:cNvSpPr>
            <p:nvPr/>
          </p:nvSpPr>
          <p:spPr bwMode="auto">
            <a:xfrm>
              <a:off x="58876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80" name="Text Box 15"/>
            <p:cNvSpPr txBox="1">
              <a:spLocks noChangeArrowheads="1"/>
            </p:cNvSpPr>
            <p:nvPr/>
          </p:nvSpPr>
          <p:spPr bwMode="auto">
            <a:xfrm>
              <a:off x="57352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1" name="Text Box 16"/>
            <p:cNvSpPr txBox="1">
              <a:spLocks noChangeArrowheads="1"/>
            </p:cNvSpPr>
            <p:nvPr/>
          </p:nvSpPr>
          <p:spPr bwMode="auto">
            <a:xfrm>
              <a:off x="32206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82" name="Line 17"/>
            <p:cNvSpPr>
              <a:spLocks noChangeShapeType="1"/>
            </p:cNvSpPr>
            <p:nvPr/>
          </p:nvSpPr>
          <p:spPr bwMode="auto">
            <a:xfrm>
              <a:off x="6497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83" name="Line 18"/>
            <p:cNvSpPr>
              <a:spLocks noChangeShapeType="1"/>
            </p:cNvSpPr>
            <p:nvPr/>
          </p:nvSpPr>
          <p:spPr bwMode="auto">
            <a:xfrm>
              <a:off x="7106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84" name="Text Box 19"/>
            <p:cNvSpPr txBox="1">
              <a:spLocks noChangeArrowheads="1"/>
            </p:cNvSpPr>
            <p:nvPr/>
          </p:nvSpPr>
          <p:spPr bwMode="auto">
            <a:xfrm>
              <a:off x="69544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85" name="Text Box 20"/>
            <p:cNvSpPr txBox="1">
              <a:spLocks noChangeArrowheads="1"/>
            </p:cNvSpPr>
            <p:nvPr/>
          </p:nvSpPr>
          <p:spPr bwMode="auto">
            <a:xfrm>
              <a:off x="63448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86" name="Line 21"/>
            <p:cNvSpPr>
              <a:spLocks noChangeShapeType="1"/>
            </p:cNvSpPr>
            <p:nvPr/>
          </p:nvSpPr>
          <p:spPr bwMode="auto">
            <a:xfrm flipH="1" flipV="1">
              <a:off x="5201816" y="4810472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87" name="Text Box 22"/>
            <p:cNvSpPr txBox="1">
              <a:spLocks noChangeArrowheads="1"/>
            </p:cNvSpPr>
            <p:nvPr/>
          </p:nvSpPr>
          <p:spPr bwMode="auto">
            <a:xfrm>
              <a:off x="4897016" y="45056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88" name="Oval 24"/>
            <p:cNvSpPr>
              <a:spLocks noChangeArrowheads="1"/>
            </p:cNvSpPr>
            <p:nvPr/>
          </p:nvSpPr>
          <p:spPr bwMode="auto">
            <a:xfrm>
              <a:off x="5811416" y="5292824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9" name="Oval 25"/>
            <p:cNvSpPr>
              <a:spLocks noChangeArrowheads="1"/>
            </p:cNvSpPr>
            <p:nvPr/>
          </p:nvSpPr>
          <p:spPr bwMode="auto">
            <a:xfrm>
              <a:off x="4571579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0" name="Oval 26"/>
            <p:cNvSpPr>
              <a:spLocks noChangeArrowheads="1"/>
            </p:cNvSpPr>
            <p:nvPr/>
          </p:nvSpPr>
          <p:spPr bwMode="auto">
            <a:xfrm>
              <a:off x="6435304" y="531053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1" name="Oval 27"/>
            <p:cNvSpPr>
              <a:spLocks noChangeArrowheads="1"/>
            </p:cNvSpPr>
            <p:nvPr/>
          </p:nvSpPr>
          <p:spPr bwMode="auto">
            <a:xfrm>
              <a:off x="33730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2" name="Oval 28"/>
            <p:cNvSpPr>
              <a:spLocks noChangeArrowheads="1"/>
            </p:cNvSpPr>
            <p:nvPr/>
          </p:nvSpPr>
          <p:spPr bwMode="auto">
            <a:xfrm>
              <a:off x="3982616" y="4140696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3" name="Oval 29"/>
            <p:cNvSpPr>
              <a:spLocks noChangeArrowheads="1"/>
            </p:cNvSpPr>
            <p:nvPr/>
          </p:nvSpPr>
          <p:spPr bwMode="auto">
            <a:xfrm>
              <a:off x="5201816" y="5301208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4" name="Line 31"/>
            <p:cNvSpPr>
              <a:spLocks noChangeShapeType="1"/>
            </p:cNvSpPr>
            <p:nvPr/>
          </p:nvSpPr>
          <p:spPr bwMode="auto">
            <a:xfrm flipH="1">
              <a:off x="4067944" y="4200872"/>
              <a:ext cx="0" cy="12192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3" name="Line 33"/>
            <p:cNvSpPr>
              <a:spLocks noChangeShapeType="1"/>
            </p:cNvSpPr>
            <p:nvPr/>
          </p:nvSpPr>
          <p:spPr bwMode="auto">
            <a:xfrm flipH="1">
              <a:off x="4668416" y="4800947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sp>
        <p:nvSpPr>
          <p:cNvPr id="124" name="Text Box 22"/>
          <p:cNvSpPr txBox="1">
            <a:spLocks noChangeArrowheads="1"/>
          </p:cNvSpPr>
          <p:nvPr/>
        </p:nvSpPr>
        <p:spPr bwMode="auto">
          <a:xfrm>
            <a:off x="2195736" y="3212976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 sz="2400" dirty="0">
                <a:latin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25" name="Line 21"/>
          <p:cNvSpPr>
            <a:spLocks noChangeShapeType="1"/>
          </p:cNvSpPr>
          <p:nvPr/>
        </p:nvSpPr>
        <p:spPr bwMode="auto">
          <a:xfrm flipH="1" flipV="1">
            <a:off x="2555776" y="3429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126" name="Oval 26"/>
          <p:cNvSpPr>
            <a:spLocks noChangeArrowheads="1"/>
          </p:cNvSpPr>
          <p:nvPr/>
        </p:nvSpPr>
        <p:spPr bwMode="auto">
          <a:xfrm>
            <a:off x="4355976" y="4119488"/>
            <a:ext cx="1524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68" name="Group 67"/>
          <p:cNvGrpSpPr/>
          <p:nvPr/>
        </p:nvGrpSpPr>
        <p:grpSpPr>
          <a:xfrm>
            <a:off x="251520" y="1052736"/>
            <a:ext cx="4876800" cy="1905000"/>
            <a:chOff x="2915816" y="3972272"/>
            <a:chExt cx="4876800" cy="1905000"/>
          </a:xfrm>
        </p:grpSpPr>
        <p:sp>
          <p:nvSpPr>
            <p:cNvPr id="95" name="Text Box 5"/>
            <p:cNvSpPr txBox="1">
              <a:spLocks noChangeArrowheads="1"/>
            </p:cNvSpPr>
            <p:nvPr/>
          </p:nvSpPr>
          <p:spPr bwMode="auto">
            <a:xfrm>
              <a:off x="5201816" y="3972272"/>
              <a:ext cx="762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>
                  <a:latin typeface="Times New Roman" pitchFamily="18" charset="0"/>
                </a:rPr>
                <a:t>x</a:t>
              </a:r>
              <a:r>
                <a:rPr lang="en-US" sz="2400" dirty="0" smtClean="0">
                  <a:latin typeface="Times New Roman" pitchFamily="18" charset="0"/>
                </a:rPr>
                <a:t>[</a:t>
              </a:r>
              <a:r>
                <a:rPr lang="id-ID" sz="2400" dirty="0" smtClean="0">
                  <a:latin typeface="Times New Roman" pitchFamily="18" charset="0"/>
                </a:rPr>
                <a:t>k</a:t>
              </a:r>
              <a:r>
                <a:rPr lang="en-US" sz="2400" dirty="0" smtClean="0">
                  <a:latin typeface="Times New Roman" pitchFamily="18" charset="0"/>
                </a:rPr>
                <a:t>]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96" name="Line 6"/>
            <p:cNvSpPr>
              <a:spLocks noChangeShapeType="1"/>
            </p:cNvSpPr>
            <p:nvPr/>
          </p:nvSpPr>
          <p:spPr bwMode="auto">
            <a:xfrm>
              <a:off x="2915816" y="5420072"/>
              <a:ext cx="464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7" name="Line 7"/>
            <p:cNvSpPr>
              <a:spLocks noChangeShapeType="1"/>
            </p:cNvSpPr>
            <p:nvPr/>
          </p:nvSpPr>
          <p:spPr bwMode="auto">
            <a:xfrm>
              <a:off x="5278016" y="4277072"/>
              <a:ext cx="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8" name="Line 8"/>
            <p:cNvSpPr>
              <a:spLocks noChangeShapeType="1"/>
            </p:cNvSpPr>
            <p:nvPr/>
          </p:nvSpPr>
          <p:spPr bwMode="auto">
            <a:xfrm>
              <a:off x="4058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9" name="Line 9"/>
            <p:cNvSpPr>
              <a:spLocks noChangeShapeType="1"/>
            </p:cNvSpPr>
            <p:nvPr/>
          </p:nvSpPr>
          <p:spPr bwMode="auto">
            <a:xfrm>
              <a:off x="46684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0" name="Text Box 10"/>
            <p:cNvSpPr txBox="1">
              <a:spLocks noChangeArrowheads="1"/>
            </p:cNvSpPr>
            <p:nvPr/>
          </p:nvSpPr>
          <p:spPr bwMode="auto">
            <a:xfrm>
              <a:off x="45160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01" name="Text Box 11"/>
            <p:cNvSpPr txBox="1">
              <a:spLocks noChangeArrowheads="1"/>
            </p:cNvSpPr>
            <p:nvPr/>
          </p:nvSpPr>
          <p:spPr bwMode="auto">
            <a:xfrm>
              <a:off x="38302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02" name="Text Box 12"/>
            <p:cNvSpPr txBox="1">
              <a:spLocks noChangeArrowheads="1"/>
            </p:cNvSpPr>
            <p:nvPr/>
          </p:nvSpPr>
          <p:spPr bwMode="auto">
            <a:xfrm>
              <a:off x="7487816" y="5039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k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03" name="Line 13"/>
            <p:cNvSpPr>
              <a:spLocks noChangeShapeType="1"/>
            </p:cNvSpPr>
            <p:nvPr/>
          </p:nvSpPr>
          <p:spPr bwMode="auto">
            <a:xfrm>
              <a:off x="3449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4" name="Line 14"/>
            <p:cNvSpPr>
              <a:spLocks noChangeShapeType="1"/>
            </p:cNvSpPr>
            <p:nvPr/>
          </p:nvSpPr>
          <p:spPr bwMode="auto">
            <a:xfrm>
              <a:off x="58876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5" name="Text Box 15"/>
            <p:cNvSpPr txBox="1">
              <a:spLocks noChangeArrowheads="1"/>
            </p:cNvSpPr>
            <p:nvPr/>
          </p:nvSpPr>
          <p:spPr bwMode="auto">
            <a:xfrm>
              <a:off x="57352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6" name="Text Box 16"/>
            <p:cNvSpPr txBox="1">
              <a:spLocks noChangeArrowheads="1"/>
            </p:cNvSpPr>
            <p:nvPr/>
          </p:nvSpPr>
          <p:spPr bwMode="auto">
            <a:xfrm>
              <a:off x="32206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107" name="Line 17"/>
            <p:cNvSpPr>
              <a:spLocks noChangeShapeType="1"/>
            </p:cNvSpPr>
            <p:nvPr/>
          </p:nvSpPr>
          <p:spPr bwMode="auto">
            <a:xfrm>
              <a:off x="6497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8" name="Line 18"/>
            <p:cNvSpPr>
              <a:spLocks noChangeShapeType="1"/>
            </p:cNvSpPr>
            <p:nvPr/>
          </p:nvSpPr>
          <p:spPr bwMode="auto">
            <a:xfrm>
              <a:off x="7106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9" name="Text Box 19"/>
            <p:cNvSpPr txBox="1">
              <a:spLocks noChangeArrowheads="1"/>
            </p:cNvSpPr>
            <p:nvPr/>
          </p:nvSpPr>
          <p:spPr bwMode="auto">
            <a:xfrm>
              <a:off x="69544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0" name="Text Box 20"/>
            <p:cNvSpPr txBox="1">
              <a:spLocks noChangeArrowheads="1"/>
            </p:cNvSpPr>
            <p:nvPr/>
          </p:nvSpPr>
          <p:spPr bwMode="auto">
            <a:xfrm>
              <a:off x="63448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flipH="1" flipV="1">
              <a:off x="5201816" y="4810472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12" name="Text Box 22"/>
            <p:cNvSpPr txBox="1">
              <a:spLocks noChangeArrowheads="1"/>
            </p:cNvSpPr>
            <p:nvPr/>
          </p:nvSpPr>
          <p:spPr bwMode="auto">
            <a:xfrm>
              <a:off x="4897016" y="45056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3" name="Oval 24"/>
            <p:cNvSpPr>
              <a:spLocks noChangeArrowheads="1"/>
            </p:cNvSpPr>
            <p:nvPr/>
          </p:nvSpPr>
          <p:spPr bwMode="auto">
            <a:xfrm>
              <a:off x="5811416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4" name="Oval 25"/>
            <p:cNvSpPr>
              <a:spLocks noChangeArrowheads="1"/>
            </p:cNvSpPr>
            <p:nvPr/>
          </p:nvSpPr>
          <p:spPr bwMode="auto">
            <a:xfrm>
              <a:off x="4571579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" name="Oval 26"/>
            <p:cNvSpPr>
              <a:spLocks noChangeArrowheads="1"/>
            </p:cNvSpPr>
            <p:nvPr/>
          </p:nvSpPr>
          <p:spPr bwMode="auto">
            <a:xfrm>
              <a:off x="6435304" y="531053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6" name="Oval 27"/>
            <p:cNvSpPr>
              <a:spLocks noChangeArrowheads="1"/>
            </p:cNvSpPr>
            <p:nvPr/>
          </p:nvSpPr>
          <p:spPr bwMode="auto">
            <a:xfrm>
              <a:off x="33730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7" name="Oval 28"/>
            <p:cNvSpPr>
              <a:spLocks noChangeArrowheads="1"/>
            </p:cNvSpPr>
            <p:nvPr/>
          </p:nvSpPr>
          <p:spPr bwMode="auto">
            <a:xfrm>
              <a:off x="39826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8" name="Oval 29"/>
            <p:cNvSpPr>
              <a:spLocks noChangeArrowheads="1"/>
            </p:cNvSpPr>
            <p:nvPr/>
          </p:nvSpPr>
          <p:spPr bwMode="auto">
            <a:xfrm>
              <a:off x="5201816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0" name="Line 30"/>
            <p:cNvSpPr>
              <a:spLocks noChangeShapeType="1"/>
            </p:cNvSpPr>
            <p:nvPr/>
          </p:nvSpPr>
          <p:spPr bwMode="auto">
            <a:xfrm flipH="1">
              <a:off x="5887616" y="4810472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1" name="Line 31"/>
            <p:cNvSpPr>
              <a:spLocks noChangeShapeType="1"/>
            </p:cNvSpPr>
            <p:nvPr/>
          </p:nvSpPr>
          <p:spPr bwMode="auto">
            <a:xfrm flipH="1">
              <a:off x="5278016" y="4810472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7" name="Line 33"/>
            <p:cNvSpPr>
              <a:spLocks noChangeShapeType="1"/>
            </p:cNvSpPr>
            <p:nvPr/>
          </p:nvSpPr>
          <p:spPr bwMode="auto">
            <a:xfrm flipH="1">
              <a:off x="4668416" y="4800947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51520" y="4509119"/>
            <a:ext cx="4876800" cy="1800200"/>
            <a:chOff x="2915816" y="3412269"/>
            <a:chExt cx="4876800" cy="2700301"/>
          </a:xfrm>
        </p:grpSpPr>
        <p:sp>
          <p:nvSpPr>
            <p:cNvPr id="66" name="Text Box 5"/>
            <p:cNvSpPr txBox="1">
              <a:spLocks noChangeArrowheads="1"/>
            </p:cNvSpPr>
            <p:nvPr/>
          </p:nvSpPr>
          <p:spPr bwMode="auto">
            <a:xfrm>
              <a:off x="4355976" y="3412269"/>
              <a:ext cx="3436640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>
                  <a:latin typeface="Times New Roman" pitchFamily="18" charset="0"/>
                </a:rPr>
                <a:t>h</a:t>
              </a:r>
              <a:r>
                <a:rPr lang="en-US" sz="2400" dirty="0" smtClean="0">
                  <a:latin typeface="Times New Roman" pitchFamily="18" charset="0"/>
                </a:rPr>
                <a:t>[</a:t>
              </a:r>
              <a:r>
                <a:rPr lang="id-ID" sz="2400" dirty="0" smtClean="0">
                  <a:latin typeface="Times New Roman" pitchFamily="18" charset="0"/>
                </a:rPr>
                <a:t>n-k</a:t>
              </a:r>
              <a:r>
                <a:rPr lang="en-US" sz="2400" dirty="0" smtClean="0">
                  <a:latin typeface="Times New Roman" pitchFamily="18" charset="0"/>
                </a:rPr>
                <a:t>]</a:t>
              </a:r>
              <a:r>
                <a:rPr lang="id-ID" sz="2400" dirty="0" smtClean="0">
                  <a:latin typeface="Times New Roman" pitchFamily="18" charset="0"/>
                </a:rPr>
                <a:t>=h[-1-k]=h[-(k+1)] 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67" name="Line 6"/>
            <p:cNvSpPr>
              <a:spLocks noChangeShapeType="1"/>
            </p:cNvSpPr>
            <p:nvPr/>
          </p:nvSpPr>
          <p:spPr bwMode="auto">
            <a:xfrm>
              <a:off x="2915816" y="5420072"/>
              <a:ext cx="464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19" name="Line 7"/>
            <p:cNvSpPr>
              <a:spLocks noChangeShapeType="1"/>
            </p:cNvSpPr>
            <p:nvPr/>
          </p:nvSpPr>
          <p:spPr bwMode="auto">
            <a:xfrm>
              <a:off x="5273824" y="3863181"/>
              <a:ext cx="4192" cy="20140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2" name="Line 8"/>
            <p:cNvSpPr>
              <a:spLocks noChangeShapeType="1"/>
            </p:cNvSpPr>
            <p:nvPr/>
          </p:nvSpPr>
          <p:spPr bwMode="auto">
            <a:xfrm>
              <a:off x="4058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8" name="Line 9"/>
            <p:cNvSpPr>
              <a:spLocks noChangeShapeType="1"/>
            </p:cNvSpPr>
            <p:nvPr/>
          </p:nvSpPr>
          <p:spPr bwMode="auto">
            <a:xfrm>
              <a:off x="46684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9" name="Text Box 10"/>
            <p:cNvSpPr txBox="1">
              <a:spLocks noChangeArrowheads="1"/>
            </p:cNvSpPr>
            <p:nvPr/>
          </p:nvSpPr>
          <p:spPr bwMode="auto">
            <a:xfrm>
              <a:off x="4386808" y="5420072"/>
              <a:ext cx="617240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latin typeface="Times New Roman" pitchFamily="18" charset="0"/>
                </a:rPr>
                <a:t>-1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0" name="Text Box 11"/>
            <p:cNvSpPr txBox="1">
              <a:spLocks noChangeArrowheads="1"/>
            </p:cNvSpPr>
            <p:nvPr/>
          </p:nvSpPr>
          <p:spPr bwMode="auto">
            <a:xfrm>
              <a:off x="3848472" y="5420072"/>
              <a:ext cx="507504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latin typeface="Times New Roman" pitchFamily="18" charset="0"/>
                </a:rPr>
                <a:t>-2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1" name="Text Box 12"/>
            <p:cNvSpPr txBox="1">
              <a:spLocks noChangeArrowheads="1"/>
            </p:cNvSpPr>
            <p:nvPr/>
          </p:nvSpPr>
          <p:spPr bwMode="auto">
            <a:xfrm>
              <a:off x="7487816" y="5039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k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2" name="Line 13"/>
            <p:cNvSpPr>
              <a:spLocks noChangeShapeType="1"/>
            </p:cNvSpPr>
            <p:nvPr/>
          </p:nvSpPr>
          <p:spPr bwMode="auto">
            <a:xfrm>
              <a:off x="3449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3" name="Line 14"/>
            <p:cNvSpPr>
              <a:spLocks noChangeShapeType="1"/>
            </p:cNvSpPr>
            <p:nvPr/>
          </p:nvSpPr>
          <p:spPr bwMode="auto">
            <a:xfrm>
              <a:off x="58876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4" name="Text Box 15"/>
            <p:cNvSpPr txBox="1">
              <a:spLocks noChangeArrowheads="1"/>
            </p:cNvSpPr>
            <p:nvPr/>
          </p:nvSpPr>
          <p:spPr bwMode="auto">
            <a:xfrm>
              <a:off x="57352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5" name="Text Box 16"/>
            <p:cNvSpPr txBox="1">
              <a:spLocks noChangeArrowheads="1"/>
            </p:cNvSpPr>
            <p:nvPr/>
          </p:nvSpPr>
          <p:spPr bwMode="auto">
            <a:xfrm>
              <a:off x="32206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136" name="Line 17"/>
            <p:cNvSpPr>
              <a:spLocks noChangeShapeType="1"/>
            </p:cNvSpPr>
            <p:nvPr/>
          </p:nvSpPr>
          <p:spPr bwMode="auto">
            <a:xfrm>
              <a:off x="6497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7" name="Line 18"/>
            <p:cNvSpPr>
              <a:spLocks noChangeShapeType="1"/>
            </p:cNvSpPr>
            <p:nvPr/>
          </p:nvSpPr>
          <p:spPr bwMode="auto">
            <a:xfrm>
              <a:off x="7106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8" name="Text Box 19"/>
            <p:cNvSpPr txBox="1">
              <a:spLocks noChangeArrowheads="1"/>
            </p:cNvSpPr>
            <p:nvPr/>
          </p:nvSpPr>
          <p:spPr bwMode="auto">
            <a:xfrm>
              <a:off x="69544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39" name="Text Box 20"/>
            <p:cNvSpPr txBox="1">
              <a:spLocks noChangeArrowheads="1"/>
            </p:cNvSpPr>
            <p:nvPr/>
          </p:nvSpPr>
          <p:spPr bwMode="auto">
            <a:xfrm>
              <a:off x="63448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40" name="Line 21"/>
            <p:cNvSpPr>
              <a:spLocks noChangeShapeType="1"/>
            </p:cNvSpPr>
            <p:nvPr/>
          </p:nvSpPr>
          <p:spPr bwMode="auto">
            <a:xfrm flipH="1" flipV="1">
              <a:off x="5201816" y="4810472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41" name="Text Box 22"/>
            <p:cNvSpPr txBox="1">
              <a:spLocks noChangeArrowheads="1"/>
            </p:cNvSpPr>
            <p:nvPr/>
          </p:nvSpPr>
          <p:spPr bwMode="auto">
            <a:xfrm>
              <a:off x="4897016" y="45056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42" name="Oval 24"/>
            <p:cNvSpPr>
              <a:spLocks noChangeArrowheads="1"/>
            </p:cNvSpPr>
            <p:nvPr/>
          </p:nvSpPr>
          <p:spPr bwMode="auto">
            <a:xfrm>
              <a:off x="5811416" y="5292824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3" name="Oval 25"/>
            <p:cNvSpPr>
              <a:spLocks noChangeArrowheads="1"/>
            </p:cNvSpPr>
            <p:nvPr/>
          </p:nvSpPr>
          <p:spPr bwMode="auto">
            <a:xfrm>
              <a:off x="3995936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4" name="Oval 26"/>
            <p:cNvSpPr>
              <a:spLocks noChangeArrowheads="1"/>
            </p:cNvSpPr>
            <p:nvPr/>
          </p:nvSpPr>
          <p:spPr bwMode="auto">
            <a:xfrm>
              <a:off x="6435304" y="531053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5" name="Oval 27"/>
            <p:cNvSpPr>
              <a:spLocks noChangeArrowheads="1"/>
            </p:cNvSpPr>
            <p:nvPr/>
          </p:nvSpPr>
          <p:spPr bwMode="auto">
            <a:xfrm>
              <a:off x="45636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6" name="Oval 28"/>
            <p:cNvSpPr>
              <a:spLocks noChangeArrowheads="1"/>
            </p:cNvSpPr>
            <p:nvPr/>
          </p:nvSpPr>
          <p:spPr bwMode="auto">
            <a:xfrm>
              <a:off x="3419872" y="4140697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7" name="Oval 29"/>
            <p:cNvSpPr>
              <a:spLocks noChangeArrowheads="1"/>
            </p:cNvSpPr>
            <p:nvPr/>
          </p:nvSpPr>
          <p:spPr bwMode="auto">
            <a:xfrm>
              <a:off x="5201816" y="5301208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8" name="Line 31"/>
            <p:cNvSpPr>
              <a:spLocks noChangeShapeType="1"/>
            </p:cNvSpPr>
            <p:nvPr/>
          </p:nvSpPr>
          <p:spPr bwMode="auto">
            <a:xfrm flipH="1">
              <a:off x="3491880" y="4245298"/>
              <a:ext cx="0" cy="12192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49" name="Line 33"/>
            <p:cNvSpPr>
              <a:spLocks noChangeShapeType="1"/>
            </p:cNvSpPr>
            <p:nvPr/>
          </p:nvSpPr>
          <p:spPr bwMode="auto">
            <a:xfrm flipH="1">
              <a:off x="4067944" y="4800947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012160" y="1988840"/>
            <a:ext cx="374441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000" dirty="0" smtClean="0"/>
              <a:t>Perkalian x[k] dan </a:t>
            </a:r>
          </a:p>
          <a:p>
            <a:pPr>
              <a:lnSpc>
                <a:spcPct val="150000"/>
              </a:lnSpc>
            </a:pPr>
            <a:r>
              <a:rPr lang="id-ID" sz="2000" dirty="0" smtClean="0"/>
              <a:t>h[n-k] untuk n = -1</a:t>
            </a:r>
          </a:p>
          <a:p>
            <a:pPr>
              <a:lnSpc>
                <a:spcPct val="150000"/>
              </a:lnSpc>
            </a:pPr>
            <a:r>
              <a:rPr lang="id-ID" sz="2000" dirty="0" smtClean="0"/>
              <a:t>Kemudian jumlahkan</a:t>
            </a:r>
          </a:p>
          <a:p>
            <a:pPr>
              <a:lnSpc>
                <a:spcPct val="150000"/>
              </a:lnSpc>
            </a:pPr>
            <a:r>
              <a:rPr lang="id-ID" sz="2000" dirty="0" smtClean="0"/>
              <a:t>Maka, y(n) = 0 </a:t>
            </a:r>
          </a:p>
          <a:p>
            <a:pPr>
              <a:lnSpc>
                <a:spcPct val="150000"/>
              </a:lnSpc>
            </a:pPr>
            <a:endParaRPr lang="id-ID" sz="2000" dirty="0"/>
          </a:p>
          <a:p>
            <a:pPr>
              <a:lnSpc>
                <a:spcPct val="150000"/>
              </a:lnSpc>
            </a:pPr>
            <a:r>
              <a:rPr lang="id-ID" sz="2000" dirty="0" smtClean="0"/>
              <a:t>Untuk n=-2 </a:t>
            </a:r>
            <a:r>
              <a:rPr lang="id-ID" sz="2000" dirty="0" smtClean="0">
                <a:sym typeface="Wingdings" pitchFamily="2" charset="2"/>
              </a:rPr>
              <a:t> n= -∞</a:t>
            </a:r>
          </a:p>
          <a:p>
            <a:pPr>
              <a:lnSpc>
                <a:spcPct val="150000"/>
              </a:lnSpc>
            </a:pPr>
            <a:r>
              <a:rPr lang="id-ID" sz="2000" dirty="0">
                <a:sym typeface="Wingdings" pitchFamily="2" charset="2"/>
              </a:rPr>
              <a:t>y</a:t>
            </a:r>
            <a:r>
              <a:rPr lang="id-ID" sz="2000" dirty="0" smtClean="0">
                <a:sym typeface="Wingdings" pitchFamily="2" charset="2"/>
              </a:rPr>
              <a:t>(n) = 0</a:t>
            </a:r>
            <a:endParaRPr lang="id-ID" sz="2000" dirty="0"/>
          </a:p>
        </p:txBody>
      </p:sp>
      <p:sp>
        <p:nvSpPr>
          <p:cNvPr id="150" name="Text Box 5"/>
          <p:cNvSpPr txBox="1">
            <a:spLocks noChangeArrowheads="1"/>
          </p:cNvSpPr>
          <p:nvPr/>
        </p:nvSpPr>
        <p:spPr bwMode="auto">
          <a:xfrm>
            <a:off x="0" y="4720679"/>
            <a:ext cx="8611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 sz="2400" dirty="0" smtClean="0">
                <a:latin typeface="Times New Roman" pitchFamily="18" charset="0"/>
              </a:rPr>
              <a:t>n=-1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urved Left Arrow 2"/>
          <p:cNvSpPr/>
          <p:nvPr/>
        </p:nvSpPr>
        <p:spPr bwMode="auto">
          <a:xfrm>
            <a:off x="5128320" y="1814736"/>
            <a:ext cx="811832" cy="3626518"/>
          </a:xfrm>
          <a:prstGeom prst="curvedLeftArrow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8459676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</a:rPr>
              <a:t>Untuk n= 0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39E970F9-87FD-4F3E-9A03-D90D813A8372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68" name="Group 67"/>
          <p:cNvGrpSpPr/>
          <p:nvPr/>
        </p:nvGrpSpPr>
        <p:grpSpPr>
          <a:xfrm>
            <a:off x="251520" y="1052736"/>
            <a:ext cx="4876800" cy="1905000"/>
            <a:chOff x="2915816" y="3972272"/>
            <a:chExt cx="4876800" cy="1905000"/>
          </a:xfrm>
        </p:grpSpPr>
        <p:sp>
          <p:nvSpPr>
            <p:cNvPr id="95" name="Text Box 5"/>
            <p:cNvSpPr txBox="1">
              <a:spLocks noChangeArrowheads="1"/>
            </p:cNvSpPr>
            <p:nvPr/>
          </p:nvSpPr>
          <p:spPr bwMode="auto">
            <a:xfrm>
              <a:off x="5201816" y="3972272"/>
              <a:ext cx="762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>
                  <a:latin typeface="Times New Roman" pitchFamily="18" charset="0"/>
                </a:rPr>
                <a:t>x</a:t>
              </a:r>
              <a:r>
                <a:rPr lang="en-US" sz="2400" dirty="0" smtClean="0">
                  <a:latin typeface="Times New Roman" pitchFamily="18" charset="0"/>
                </a:rPr>
                <a:t>[</a:t>
              </a:r>
              <a:r>
                <a:rPr lang="id-ID" sz="2400" dirty="0" smtClean="0">
                  <a:latin typeface="Times New Roman" pitchFamily="18" charset="0"/>
                </a:rPr>
                <a:t>k</a:t>
              </a:r>
              <a:r>
                <a:rPr lang="en-US" sz="2400" dirty="0" smtClean="0">
                  <a:latin typeface="Times New Roman" pitchFamily="18" charset="0"/>
                </a:rPr>
                <a:t>]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96" name="Line 6"/>
            <p:cNvSpPr>
              <a:spLocks noChangeShapeType="1"/>
            </p:cNvSpPr>
            <p:nvPr/>
          </p:nvSpPr>
          <p:spPr bwMode="auto">
            <a:xfrm>
              <a:off x="2915816" y="5420072"/>
              <a:ext cx="464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7" name="Line 7"/>
            <p:cNvSpPr>
              <a:spLocks noChangeShapeType="1"/>
            </p:cNvSpPr>
            <p:nvPr/>
          </p:nvSpPr>
          <p:spPr bwMode="auto">
            <a:xfrm>
              <a:off x="5278016" y="4277072"/>
              <a:ext cx="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8" name="Line 8"/>
            <p:cNvSpPr>
              <a:spLocks noChangeShapeType="1"/>
            </p:cNvSpPr>
            <p:nvPr/>
          </p:nvSpPr>
          <p:spPr bwMode="auto">
            <a:xfrm>
              <a:off x="4058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9" name="Line 9"/>
            <p:cNvSpPr>
              <a:spLocks noChangeShapeType="1"/>
            </p:cNvSpPr>
            <p:nvPr/>
          </p:nvSpPr>
          <p:spPr bwMode="auto">
            <a:xfrm>
              <a:off x="46684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0" name="Text Box 10"/>
            <p:cNvSpPr txBox="1">
              <a:spLocks noChangeArrowheads="1"/>
            </p:cNvSpPr>
            <p:nvPr/>
          </p:nvSpPr>
          <p:spPr bwMode="auto">
            <a:xfrm>
              <a:off x="45160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01" name="Text Box 11"/>
            <p:cNvSpPr txBox="1">
              <a:spLocks noChangeArrowheads="1"/>
            </p:cNvSpPr>
            <p:nvPr/>
          </p:nvSpPr>
          <p:spPr bwMode="auto">
            <a:xfrm>
              <a:off x="38302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02" name="Text Box 12"/>
            <p:cNvSpPr txBox="1">
              <a:spLocks noChangeArrowheads="1"/>
            </p:cNvSpPr>
            <p:nvPr/>
          </p:nvSpPr>
          <p:spPr bwMode="auto">
            <a:xfrm>
              <a:off x="7487816" y="5039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k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03" name="Line 13"/>
            <p:cNvSpPr>
              <a:spLocks noChangeShapeType="1"/>
            </p:cNvSpPr>
            <p:nvPr/>
          </p:nvSpPr>
          <p:spPr bwMode="auto">
            <a:xfrm>
              <a:off x="3449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4" name="Line 14"/>
            <p:cNvSpPr>
              <a:spLocks noChangeShapeType="1"/>
            </p:cNvSpPr>
            <p:nvPr/>
          </p:nvSpPr>
          <p:spPr bwMode="auto">
            <a:xfrm>
              <a:off x="58876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5" name="Text Box 15"/>
            <p:cNvSpPr txBox="1">
              <a:spLocks noChangeArrowheads="1"/>
            </p:cNvSpPr>
            <p:nvPr/>
          </p:nvSpPr>
          <p:spPr bwMode="auto">
            <a:xfrm>
              <a:off x="57352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6" name="Text Box 16"/>
            <p:cNvSpPr txBox="1">
              <a:spLocks noChangeArrowheads="1"/>
            </p:cNvSpPr>
            <p:nvPr/>
          </p:nvSpPr>
          <p:spPr bwMode="auto">
            <a:xfrm>
              <a:off x="32206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107" name="Line 17"/>
            <p:cNvSpPr>
              <a:spLocks noChangeShapeType="1"/>
            </p:cNvSpPr>
            <p:nvPr/>
          </p:nvSpPr>
          <p:spPr bwMode="auto">
            <a:xfrm>
              <a:off x="6497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8" name="Line 18"/>
            <p:cNvSpPr>
              <a:spLocks noChangeShapeType="1"/>
            </p:cNvSpPr>
            <p:nvPr/>
          </p:nvSpPr>
          <p:spPr bwMode="auto">
            <a:xfrm>
              <a:off x="7106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9" name="Text Box 19"/>
            <p:cNvSpPr txBox="1">
              <a:spLocks noChangeArrowheads="1"/>
            </p:cNvSpPr>
            <p:nvPr/>
          </p:nvSpPr>
          <p:spPr bwMode="auto">
            <a:xfrm>
              <a:off x="69544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0" name="Text Box 20"/>
            <p:cNvSpPr txBox="1">
              <a:spLocks noChangeArrowheads="1"/>
            </p:cNvSpPr>
            <p:nvPr/>
          </p:nvSpPr>
          <p:spPr bwMode="auto">
            <a:xfrm>
              <a:off x="63448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flipH="1" flipV="1">
              <a:off x="5201816" y="4810472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12" name="Text Box 22"/>
            <p:cNvSpPr txBox="1">
              <a:spLocks noChangeArrowheads="1"/>
            </p:cNvSpPr>
            <p:nvPr/>
          </p:nvSpPr>
          <p:spPr bwMode="auto">
            <a:xfrm>
              <a:off x="4897016" y="45056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3" name="Oval 24"/>
            <p:cNvSpPr>
              <a:spLocks noChangeArrowheads="1"/>
            </p:cNvSpPr>
            <p:nvPr/>
          </p:nvSpPr>
          <p:spPr bwMode="auto">
            <a:xfrm>
              <a:off x="5811416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4" name="Oval 25"/>
            <p:cNvSpPr>
              <a:spLocks noChangeArrowheads="1"/>
            </p:cNvSpPr>
            <p:nvPr/>
          </p:nvSpPr>
          <p:spPr bwMode="auto">
            <a:xfrm>
              <a:off x="4571579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" name="Oval 26"/>
            <p:cNvSpPr>
              <a:spLocks noChangeArrowheads="1"/>
            </p:cNvSpPr>
            <p:nvPr/>
          </p:nvSpPr>
          <p:spPr bwMode="auto">
            <a:xfrm>
              <a:off x="6435304" y="531053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6" name="Oval 27"/>
            <p:cNvSpPr>
              <a:spLocks noChangeArrowheads="1"/>
            </p:cNvSpPr>
            <p:nvPr/>
          </p:nvSpPr>
          <p:spPr bwMode="auto">
            <a:xfrm>
              <a:off x="33730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7" name="Oval 28"/>
            <p:cNvSpPr>
              <a:spLocks noChangeArrowheads="1"/>
            </p:cNvSpPr>
            <p:nvPr/>
          </p:nvSpPr>
          <p:spPr bwMode="auto">
            <a:xfrm>
              <a:off x="39826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8" name="Oval 29"/>
            <p:cNvSpPr>
              <a:spLocks noChangeArrowheads="1"/>
            </p:cNvSpPr>
            <p:nvPr/>
          </p:nvSpPr>
          <p:spPr bwMode="auto">
            <a:xfrm>
              <a:off x="5201816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0" name="Line 30"/>
            <p:cNvSpPr>
              <a:spLocks noChangeShapeType="1"/>
            </p:cNvSpPr>
            <p:nvPr/>
          </p:nvSpPr>
          <p:spPr bwMode="auto">
            <a:xfrm flipH="1">
              <a:off x="5887616" y="4810472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1" name="Line 31"/>
            <p:cNvSpPr>
              <a:spLocks noChangeShapeType="1"/>
            </p:cNvSpPr>
            <p:nvPr/>
          </p:nvSpPr>
          <p:spPr bwMode="auto">
            <a:xfrm flipH="1">
              <a:off x="5278016" y="4810472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7" name="Line 33"/>
            <p:cNvSpPr>
              <a:spLocks noChangeShapeType="1"/>
            </p:cNvSpPr>
            <p:nvPr/>
          </p:nvSpPr>
          <p:spPr bwMode="auto">
            <a:xfrm flipH="1">
              <a:off x="4668416" y="4800947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71264" y="3356992"/>
            <a:ext cx="4876800" cy="1800200"/>
            <a:chOff x="2915816" y="3412269"/>
            <a:chExt cx="4876800" cy="2700301"/>
          </a:xfrm>
        </p:grpSpPr>
        <p:sp>
          <p:nvSpPr>
            <p:cNvPr id="66" name="Text Box 5"/>
            <p:cNvSpPr txBox="1">
              <a:spLocks noChangeArrowheads="1"/>
            </p:cNvSpPr>
            <p:nvPr/>
          </p:nvSpPr>
          <p:spPr bwMode="auto">
            <a:xfrm>
              <a:off x="4355976" y="3412269"/>
              <a:ext cx="3436640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>
                  <a:latin typeface="Times New Roman" pitchFamily="18" charset="0"/>
                </a:rPr>
                <a:t>h</a:t>
              </a:r>
              <a:r>
                <a:rPr lang="en-US" sz="2400" dirty="0" smtClean="0">
                  <a:latin typeface="Times New Roman" pitchFamily="18" charset="0"/>
                </a:rPr>
                <a:t>[</a:t>
              </a:r>
              <a:r>
                <a:rPr lang="id-ID" sz="2400" dirty="0" smtClean="0">
                  <a:latin typeface="Times New Roman" pitchFamily="18" charset="0"/>
                </a:rPr>
                <a:t>n-k</a:t>
              </a:r>
              <a:r>
                <a:rPr lang="en-US" sz="2400" dirty="0" smtClean="0">
                  <a:latin typeface="Times New Roman" pitchFamily="18" charset="0"/>
                </a:rPr>
                <a:t>]</a:t>
              </a:r>
              <a:r>
                <a:rPr lang="id-ID" sz="2400" dirty="0" smtClean="0">
                  <a:latin typeface="Times New Roman" pitchFamily="18" charset="0"/>
                </a:rPr>
                <a:t>=h[0-k]=h[-k] 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67" name="Line 6"/>
            <p:cNvSpPr>
              <a:spLocks noChangeShapeType="1"/>
            </p:cNvSpPr>
            <p:nvPr/>
          </p:nvSpPr>
          <p:spPr bwMode="auto">
            <a:xfrm>
              <a:off x="2915816" y="5420072"/>
              <a:ext cx="464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19" name="Line 7"/>
            <p:cNvSpPr>
              <a:spLocks noChangeShapeType="1"/>
            </p:cNvSpPr>
            <p:nvPr/>
          </p:nvSpPr>
          <p:spPr bwMode="auto">
            <a:xfrm>
              <a:off x="5273824" y="3863181"/>
              <a:ext cx="4192" cy="20140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2" name="Line 8"/>
            <p:cNvSpPr>
              <a:spLocks noChangeShapeType="1"/>
            </p:cNvSpPr>
            <p:nvPr/>
          </p:nvSpPr>
          <p:spPr bwMode="auto">
            <a:xfrm>
              <a:off x="4058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8" name="Line 9"/>
            <p:cNvSpPr>
              <a:spLocks noChangeShapeType="1"/>
            </p:cNvSpPr>
            <p:nvPr/>
          </p:nvSpPr>
          <p:spPr bwMode="auto">
            <a:xfrm>
              <a:off x="46684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9" name="Text Box 10"/>
            <p:cNvSpPr txBox="1">
              <a:spLocks noChangeArrowheads="1"/>
            </p:cNvSpPr>
            <p:nvPr/>
          </p:nvSpPr>
          <p:spPr bwMode="auto">
            <a:xfrm>
              <a:off x="4386808" y="5420072"/>
              <a:ext cx="617240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latin typeface="Times New Roman" pitchFamily="18" charset="0"/>
                </a:rPr>
                <a:t>-1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0" name="Text Box 11"/>
            <p:cNvSpPr txBox="1">
              <a:spLocks noChangeArrowheads="1"/>
            </p:cNvSpPr>
            <p:nvPr/>
          </p:nvSpPr>
          <p:spPr bwMode="auto">
            <a:xfrm>
              <a:off x="3848472" y="5420072"/>
              <a:ext cx="507504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latin typeface="Times New Roman" pitchFamily="18" charset="0"/>
                </a:rPr>
                <a:t>-2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1" name="Text Box 12"/>
            <p:cNvSpPr txBox="1">
              <a:spLocks noChangeArrowheads="1"/>
            </p:cNvSpPr>
            <p:nvPr/>
          </p:nvSpPr>
          <p:spPr bwMode="auto">
            <a:xfrm>
              <a:off x="7487816" y="5039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k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2" name="Line 13"/>
            <p:cNvSpPr>
              <a:spLocks noChangeShapeType="1"/>
            </p:cNvSpPr>
            <p:nvPr/>
          </p:nvSpPr>
          <p:spPr bwMode="auto">
            <a:xfrm>
              <a:off x="3449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3" name="Line 14"/>
            <p:cNvSpPr>
              <a:spLocks noChangeShapeType="1"/>
            </p:cNvSpPr>
            <p:nvPr/>
          </p:nvSpPr>
          <p:spPr bwMode="auto">
            <a:xfrm>
              <a:off x="58876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4" name="Text Box 15"/>
            <p:cNvSpPr txBox="1">
              <a:spLocks noChangeArrowheads="1"/>
            </p:cNvSpPr>
            <p:nvPr/>
          </p:nvSpPr>
          <p:spPr bwMode="auto">
            <a:xfrm>
              <a:off x="57352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5" name="Text Box 16"/>
            <p:cNvSpPr txBox="1">
              <a:spLocks noChangeArrowheads="1"/>
            </p:cNvSpPr>
            <p:nvPr/>
          </p:nvSpPr>
          <p:spPr bwMode="auto">
            <a:xfrm>
              <a:off x="32206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136" name="Line 17"/>
            <p:cNvSpPr>
              <a:spLocks noChangeShapeType="1"/>
            </p:cNvSpPr>
            <p:nvPr/>
          </p:nvSpPr>
          <p:spPr bwMode="auto">
            <a:xfrm>
              <a:off x="6497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7" name="Line 18"/>
            <p:cNvSpPr>
              <a:spLocks noChangeShapeType="1"/>
            </p:cNvSpPr>
            <p:nvPr/>
          </p:nvSpPr>
          <p:spPr bwMode="auto">
            <a:xfrm>
              <a:off x="7106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8" name="Text Box 19"/>
            <p:cNvSpPr txBox="1">
              <a:spLocks noChangeArrowheads="1"/>
            </p:cNvSpPr>
            <p:nvPr/>
          </p:nvSpPr>
          <p:spPr bwMode="auto">
            <a:xfrm>
              <a:off x="69544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39" name="Text Box 20"/>
            <p:cNvSpPr txBox="1">
              <a:spLocks noChangeArrowheads="1"/>
            </p:cNvSpPr>
            <p:nvPr/>
          </p:nvSpPr>
          <p:spPr bwMode="auto">
            <a:xfrm>
              <a:off x="63448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40" name="Line 21"/>
            <p:cNvSpPr>
              <a:spLocks noChangeShapeType="1"/>
            </p:cNvSpPr>
            <p:nvPr/>
          </p:nvSpPr>
          <p:spPr bwMode="auto">
            <a:xfrm flipH="1" flipV="1">
              <a:off x="5201816" y="4810472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41" name="Text Box 22"/>
            <p:cNvSpPr txBox="1">
              <a:spLocks noChangeArrowheads="1"/>
            </p:cNvSpPr>
            <p:nvPr/>
          </p:nvSpPr>
          <p:spPr bwMode="auto">
            <a:xfrm>
              <a:off x="4897016" y="45056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42" name="Oval 24"/>
            <p:cNvSpPr>
              <a:spLocks noChangeArrowheads="1"/>
            </p:cNvSpPr>
            <p:nvPr/>
          </p:nvSpPr>
          <p:spPr bwMode="auto">
            <a:xfrm>
              <a:off x="5811416" y="5292824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3" name="Oval 25"/>
            <p:cNvSpPr>
              <a:spLocks noChangeArrowheads="1"/>
            </p:cNvSpPr>
            <p:nvPr/>
          </p:nvSpPr>
          <p:spPr bwMode="auto">
            <a:xfrm>
              <a:off x="4552256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4" name="Oval 26"/>
            <p:cNvSpPr>
              <a:spLocks noChangeArrowheads="1"/>
            </p:cNvSpPr>
            <p:nvPr/>
          </p:nvSpPr>
          <p:spPr bwMode="auto">
            <a:xfrm>
              <a:off x="6435304" y="531053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5" name="Oval 27"/>
            <p:cNvSpPr>
              <a:spLocks noChangeArrowheads="1"/>
            </p:cNvSpPr>
            <p:nvPr/>
          </p:nvSpPr>
          <p:spPr bwMode="auto">
            <a:xfrm>
              <a:off x="3400128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6" name="Oval 28"/>
            <p:cNvSpPr>
              <a:spLocks noChangeArrowheads="1"/>
            </p:cNvSpPr>
            <p:nvPr/>
          </p:nvSpPr>
          <p:spPr bwMode="auto">
            <a:xfrm>
              <a:off x="3967808" y="4140696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7" name="Oval 29"/>
            <p:cNvSpPr>
              <a:spLocks noChangeArrowheads="1"/>
            </p:cNvSpPr>
            <p:nvPr/>
          </p:nvSpPr>
          <p:spPr bwMode="auto">
            <a:xfrm>
              <a:off x="5201816" y="5301208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8" name="Line 31"/>
            <p:cNvSpPr>
              <a:spLocks noChangeShapeType="1"/>
            </p:cNvSpPr>
            <p:nvPr/>
          </p:nvSpPr>
          <p:spPr bwMode="auto">
            <a:xfrm flipH="1">
              <a:off x="4048200" y="4245297"/>
              <a:ext cx="0" cy="12192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49" name="Line 33"/>
            <p:cNvSpPr>
              <a:spLocks noChangeShapeType="1"/>
            </p:cNvSpPr>
            <p:nvPr/>
          </p:nvSpPr>
          <p:spPr bwMode="auto">
            <a:xfrm flipH="1">
              <a:off x="4624264" y="4800947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161584" y="1905000"/>
            <a:ext cx="267761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000" dirty="0" smtClean="0"/>
              <a:t>Perkalian x[k] dan </a:t>
            </a:r>
          </a:p>
          <a:p>
            <a:pPr>
              <a:lnSpc>
                <a:spcPct val="150000"/>
              </a:lnSpc>
            </a:pPr>
            <a:r>
              <a:rPr lang="id-ID" sz="2000" dirty="0" smtClean="0"/>
              <a:t>h[n-k] untuk n = 0</a:t>
            </a:r>
          </a:p>
          <a:p>
            <a:pPr>
              <a:lnSpc>
                <a:spcPct val="150000"/>
              </a:lnSpc>
            </a:pPr>
            <a:r>
              <a:rPr lang="id-ID" sz="2000" dirty="0" smtClean="0"/>
              <a:t>Kemudian jumlahkan</a:t>
            </a:r>
          </a:p>
          <a:p>
            <a:pPr>
              <a:lnSpc>
                <a:spcPct val="150000"/>
              </a:lnSpc>
            </a:pPr>
            <a:endParaRPr lang="id-ID" sz="2000" dirty="0" smtClean="0"/>
          </a:p>
          <a:p>
            <a:pPr>
              <a:lnSpc>
                <a:spcPct val="150000"/>
              </a:lnSpc>
            </a:pPr>
            <a:r>
              <a:rPr lang="id-ID" sz="2000" dirty="0" smtClean="0"/>
              <a:t>Maka, y(n) =1</a:t>
            </a:r>
            <a:endParaRPr lang="id-ID" sz="2000" dirty="0"/>
          </a:p>
        </p:txBody>
      </p:sp>
      <p:sp>
        <p:nvSpPr>
          <p:cNvPr id="150" name="Text Box 5"/>
          <p:cNvSpPr txBox="1">
            <a:spLocks noChangeArrowheads="1"/>
          </p:cNvSpPr>
          <p:nvPr/>
        </p:nvSpPr>
        <p:spPr bwMode="auto">
          <a:xfrm>
            <a:off x="254496" y="3284984"/>
            <a:ext cx="8611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 sz="2400" dirty="0" smtClean="0">
                <a:latin typeface="Times New Roman" pitchFamily="18" charset="0"/>
              </a:rPr>
              <a:t>n=0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urved Left Arrow 2"/>
          <p:cNvSpPr/>
          <p:nvPr/>
        </p:nvSpPr>
        <p:spPr bwMode="auto">
          <a:xfrm>
            <a:off x="5128320" y="1814736"/>
            <a:ext cx="811832" cy="2626791"/>
          </a:xfrm>
          <a:prstGeom prst="curvedLeftArrow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59864778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</a:rPr>
              <a:t>Untuk n= 1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39E970F9-87FD-4F3E-9A03-D90D813A8372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68" name="Group 67"/>
          <p:cNvGrpSpPr/>
          <p:nvPr/>
        </p:nvGrpSpPr>
        <p:grpSpPr>
          <a:xfrm>
            <a:off x="251520" y="1052736"/>
            <a:ext cx="4876800" cy="1905000"/>
            <a:chOff x="2915816" y="3972272"/>
            <a:chExt cx="4876800" cy="1905000"/>
          </a:xfrm>
        </p:grpSpPr>
        <p:sp>
          <p:nvSpPr>
            <p:cNvPr id="95" name="Text Box 5"/>
            <p:cNvSpPr txBox="1">
              <a:spLocks noChangeArrowheads="1"/>
            </p:cNvSpPr>
            <p:nvPr/>
          </p:nvSpPr>
          <p:spPr bwMode="auto">
            <a:xfrm>
              <a:off x="5201816" y="3972272"/>
              <a:ext cx="762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>
                  <a:latin typeface="Times New Roman" pitchFamily="18" charset="0"/>
                </a:rPr>
                <a:t>x</a:t>
              </a:r>
              <a:r>
                <a:rPr lang="en-US" sz="2400" dirty="0" smtClean="0">
                  <a:latin typeface="Times New Roman" pitchFamily="18" charset="0"/>
                </a:rPr>
                <a:t>[</a:t>
              </a:r>
              <a:r>
                <a:rPr lang="id-ID" sz="2400" dirty="0" smtClean="0">
                  <a:latin typeface="Times New Roman" pitchFamily="18" charset="0"/>
                </a:rPr>
                <a:t>k</a:t>
              </a:r>
              <a:r>
                <a:rPr lang="en-US" sz="2400" dirty="0" smtClean="0">
                  <a:latin typeface="Times New Roman" pitchFamily="18" charset="0"/>
                </a:rPr>
                <a:t>]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96" name="Line 6"/>
            <p:cNvSpPr>
              <a:spLocks noChangeShapeType="1"/>
            </p:cNvSpPr>
            <p:nvPr/>
          </p:nvSpPr>
          <p:spPr bwMode="auto">
            <a:xfrm>
              <a:off x="2915816" y="5420072"/>
              <a:ext cx="464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7" name="Line 7"/>
            <p:cNvSpPr>
              <a:spLocks noChangeShapeType="1"/>
            </p:cNvSpPr>
            <p:nvPr/>
          </p:nvSpPr>
          <p:spPr bwMode="auto">
            <a:xfrm>
              <a:off x="5278016" y="4277072"/>
              <a:ext cx="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8" name="Line 8"/>
            <p:cNvSpPr>
              <a:spLocks noChangeShapeType="1"/>
            </p:cNvSpPr>
            <p:nvPr/>
          </p:nvSpPr>
          <p:spPr bwMode="auto">
            <a:xfrm>
              <a:off x="4058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9" name="Line 9"/>
            <p:cNvSpPr>
              <a:spLocks noChangeShapeType="1"/>
            </p:cNvSpPr>
            <p:nvPr/>
          </p:nvSpPr>
          <p:spPr bwMode="auto">
            <a:xfrm>
              <a:off x="46684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0" name="Text Box 10"/>
            <p:cNvSpPr txBox="1">
              <a:spLocks noChangeArrowheads="1"/>
            </p:cNvSpPr>
            <p:nvPr/>
          </p:nvSpPr>
          <p:spPr bwMode="auto">
            <a:xfrm>
              <a:off x="45160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01" name="Text Box 11"/>
            <p:cNvSpPr txBox="1">
              <a:spLocks noChangeArrowheads="1"/>
            </p:cNvSpPr>
            <p:nvPr/>
          </p:nvSpPr>
          <p:spPr bwMode="auto">
            <a:xfrm>
              <a:off x="38302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02" name="Text Box 12"/>
            <p:cNvSpPr txBox="1">
              <a:spLocks noChangeArrowheads="1"/>
            </p:cNvSpPr>
            <p:nvPr/>
          </p:nvSpPr>
          <p:spPr bwMode="auto">
            <a:xfrm>
              <a:off x="7487816" y="5039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k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03" name="Line 13"/>
            <p:cNvSpPr>
              <a:spLocks noChangeShapeType="1"/>
            </p:cNvSpPr>
            <p:nvPr/>
          </p:nvSpPr>
          <p:spPr bwMode="auto">
            <a:xfrm>
              <a:off x="3449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4" name="Line 14"/>
            <p:cNvSpPr>
              <a:spLocks noChangeShapeType="1"/>
            </p:cNvSpPr>
            <p:nvPr/>
          </p:nvSpPr>
          <p:spPr bwMode="auto">
            <a:xfrm>
              <a:off x="58876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5" name="Text Box 15"/>
            <p:cNvSpPr txBox="1">
              <a:spLocks noChangeArrowheads="1"/>
            </p:cNvSpPr>
            <p:nvPr/>
          </p:nvSpPr>
          <p:spPr bwMode="auto">
            <a:xfrm>
              <a:off x="57352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6" name="Text Box 16"/>
            <p:cNvSpPr txBox="1">
              <a:spLocks noChangeArrowheads="1"/>
            </p:cNvSpPr>
            <p:nvPr/>
          </p:nvSpPr>
          <p:spPr bwMode="auto">
            <a:xfrm>
              <a:off x="32206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107" name="Line 17"/>
            <p:cNvSpPr>
              <a:spLocks noChangeShapeType="1"/>
            </p:cNvSpPr>
            <p:nvPr/>
          </p:nvSpPr>
          <p:spPr bwMode="auto">
            <a:xfrm>
              <a:off x="6497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8" name="Line 18"/>
            <p:cNvSpPr>
              <a:spLocks noChangeShapeType="1"/>
            </p:cNvSpPr>
            <p:nvPr/>
          </p:nvSpPr>
          <p:spPr bwMode="auto">
            <a:xfrm>
              <a:off x="7106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9" name="Text Box 19"/>
            <p:cNvSpPr txBox="1">
              <a:spLocks noChangeArrowheads="1"/>
            </p:cNvSpPr>
            <p:nvPr/>
          </p:nvSpPr>
          <p:spPr bwMode="auto">
            <a:xfrm>
              <a:off x="69544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0" name="Text Box 20"/>
            <p:cNvSpPr txBox="1">
              <a:spLocks noChangeArrowheads="1"/>
            </p:cNvSpPr>
            <p:nvPr/>
          </p:nvSpPr>
          <p:spPr bwMode="auto">
            <a:xfrm>
              <a:off x="63448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flipH="1" flipV="1">
              <a:off x="5201816" y="4810472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12" name="Text Box 22"/>
            <p:cNvSpPr txBox="1">
              <a:spLocks noChangeArrowheads="1"/>
            </p:cNvSpPr>
            <p:nvPr/>
          </p:nvSpPr>
          <p:spPr bwMode="auto">
            <a:xfrm>
              <a:off x="4897016" y="45056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3" name="Oval 24"/>
            <p:cNvSpPr>
              <a:spLocks noChangeArrowheads="1"/>
            </p:cNvSpPr>
            <p:nvPr/>
          </p:nvSpPr>
          <p:spPr bwMode="auto">
            <a:xfrm>
              <a:off x="5811416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4" name="Oval 25"/>
            <p:cNvSpPr>
              <a:spLocks noChangeArrowheads="1"/>
            </p:cNvSpPr>
            <p:nvPr/>
          </p:nvSpPr>
          <p:spPr bwMode="auto">
            <a:xfrm>
              <a:off x="4571579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" name="Oval 26"/>
            <p:cNvSpPr>
              <a:spLocks noChangeArrowheads="1"/>
            </p:cNvSpPr>
            <p:nvPr/>
          </p:nvSpPr>
          <p:spPr bwMode="auto">
            <a:xfrm>
              <a:off x="6435304" y="531053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6" name="Oval 27"/>
            <p:cNvSpPr>
              <a:spLocks noChangeArrowheads="1"/>
            </p:cNvSpPr>
            <p:nvPr/>
          </p:nvSpPr>
          <p:spPr bwMode="auto">
            <a:xfrm>
              <a:off x="33730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7" name="Oval 28"/>
            <p:cNvSpPr>
              <a:spLocks noChangeArrowheads="1"/>
            </p:cNvSpPr>
            <p:nvPr/>
          </p:nvSpPr>
          <p:spPr bwMode="auto">
            <a:xfrm>
              <a:off x="39826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8" name="Oval 29"/>
            <p:cNvSpPr>
              <a:spLocks noChangeArrowheads="1"/>
            </p:cNvSpPr>
            <p:nvPr/>
          </p:nvSpPr>
          <p:spPr bwMode="auto">
            <a:xfrm>
              <a:off x="5201816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0" name="Line 30"/>
            <p:cNvSpPr>
              <a:spLocks noChangeShapeType="1"/>
            </p:cNvSpPr>
            <p:nvPr/>
          </p:nvSpPr>
          <p:spPr bwMode="auto">
            <a:xfrm flipH="1">
              <a:off x="5887616" y="4810472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1" name="Line 31"/>
            <p:cNvSpPr>
              <a:spLocks noChangeShapeType="1"/>
            </p:cNvSpPr>
            <p:nvPr/>
          </p:nvSpPr>
          <p:spPr bwMode="auto">
            <a:xfrm flipH="1">
              <a:off x="5278016" y="4810472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7" name="Line 33"/>
            <p:cNvSpPr>
              <a:spLocks noChangeShapeType="1"/>
            </p:cNvSpPr>
            <p:nvPr/>
          </p:nvSpPr>
          <p:spPr bwMode="auto">
            <a:xfrm flipH="1">
              <a:off x="4668416" y="4800947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71264" y="3356992"/>
            <a:ext cx="4876800" cy="1800200"/>
            <a:chOff x="2915816" y="3412269"/>
            <a:chExt cx="4876800" cy="2700301"/>
          </a:xfrm>
        </p:grpSpPr>
        <p:sp>
          <p:nvSpPr>
            <p:cNvPr id="66" name="Text Box 5"/>
            <p:cNvSpPr txBox="1">
              <a:spLocks noChangeArrowheads="1"/>
            </p:cNvSpPr>
            <p:nvPr/>
          </p:nvSpPr>
          <p:spPr bwMode="auto">
            <a:xfrm>
              <a:off x="4355976" y="3412269"/>
              <a:ext cx="3436640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>
                  <a:latin typeface="Times New Roman" pitchFamily="18" charset="0"/>
                </a:rPr>
                <a:t>h</a:t>
              </a:r>
              <a:r>
                <a:rPr lang="en-US" sz="2400" dirty="0" smtClean="0">
                  <a:latin typeface="Times New Roman" pitchFamily="18" charset="0"/>
                </a:rPr>
                <a:t>[</a:t>
              </a:r>
              <a:r>
                <a:rPr lang="id-ID" sz="2400" dirty="0" smtClean="0">
                  <a:latin typeface="Times New Roman" pitchFamily="18" charset="0"/>
                </a:rPr>
                <a:t>n-k</a:t>
              </a:r>
              <a:r>
                <a:rPr lang="en-US" sz="2400" dirty="0" smtClean="0">
                  <a:latin typeface="Times New Roman" pitchFamily="18" charset="0"/>
                </a:rPr>
                <a:t>]</a:t>
              </a:r>
              <a:r>
                <a:rPr lang="id-ID" sz="2400" dirty="0" smtClean="0">
                  <a:latin typeface="Times New Roman" pitchFamily="18" charset="0"/>
                </a:rPr>
                <a:t>=h[1-k]=h[-(k-1)] 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67" name="Line 6"/>
            <p:cNvSpPr>
              <a:spLocks noChangeShapeType="1"/>
            </p:cNvSpPr>
            <p:nvPr/>
          </p:nvSpPr>
          <p:spPr bwMode="auto">
            <a:xfrm>
              <a:off x="2915816" y="5420072"/>
              <a:ext cx="464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19" name="Line 7"/>
            <p:cNvSpPr>
              <a:spLocks noChangeShapeType="1"/>
            </p:cNvSpPr>
            <p:nvPr/>
          </p:nvSpPr>
          <p:spPr bwMode="auto">
            <a:xfrm>
              <a:off x="5273824" y="3863181"/>
              <a:ext cx="4192" cy="20140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2" name="Line 8"/>
            <p:cNvSpPr>
              <a:spLocks noChangeShapeType="1"/>
            </p:cNvSpPr>
            <p:nvPr/>
          </p:nvSpPr>
          <p:spPr bwMode="auto">
            <a:xfrm>
              <a:off x="4058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8" name="Line 9"/>
            <p:cNvSpPr>
              <a:spLocks noChangeShapeType="1"/>
            </p:cNvSpPr>
            <p:nvPr/>
          </p:nvSpPr>
          <p:spPr bwMode="auto">
            <a:xfrm>
              <a:off x="46684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9" name="Text Box 10"/>
            <p:cNvSpPr txBox="1">
              <a:spLocks noChangeArrowheads="1"/>
            </p:cNvSpPr>
            <p:nvPr/>
          </p:nvSpPr>
          <p:spPr bwMode="auto">
            <a:xfrm>
              <a:off x="4386808" y="5420072"/>
              <a:ext cx="617240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latin typeface="Times New Roman" pitchFamily="18" charset="0"/>
                </a:rPr>
                <a:t>-1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0" name="Text Box 11"/>
            <p:cNvSpPr txBox="1">
              <a:spLocks noChangeArrowheads="1"/>
            </p:cNvSpPr>
            <p:nvPr/>
          </p:nvSpPr>
          <p:spPr bwMode="auto">
            <a:xfrm>
              <a:off x="3848472" y="5420072"/>
              <a:ext cx="507504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latin typeface="Times New Roman" pitchFamily="18" charset="0"/>
                </a:rPr>
                <a:t>-2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1" name="Text Box 12"/>
            <p:cNvSpPr txBox="1">
              <a:spLocks noChangeArrowheads="1"/>
            </p:cNvSpPr>
            <p:nvPr/>
          </p:nvSpPr>
          <p:spPr bwMode="auto">
            <a:xfrm>
              <a:off x="7487816" y="5039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k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2" name="Line 13"/>
            <p:cNvSpPr>
              <a:spLocks noChangeShapeType="1"/>
            </p:cNvSpPr>
            <p:nvPr/>
          </p:nvSpPr>
          <p:spPr bwMode="auto">
            <a:xfrm>
              <a:off x="3449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3" name="Line 14"/>
            <p:cNvSpPr>
              <a:spLocks noChangeShapeType="1"/>
            </p:cNvSpPr>
            <p:nvPr/>
          </p:nvSpPr>
          <p:spPr bwMode="auto">
            <a:xfrm>
              <a:off x="58876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4" name="Text Box 15"/>
            <p:cNvSpPr txBox="1">
              <a:spLocks noChangeArrowheads="1"/>
            </p:cNvSpPr>
            <p:nvPr/>
          </p:nvSpPr>
          <p:spPr bwMode="auto">
            <a:xfrm>
              <a:off x="57352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5" name="Text Box 16"/>
            <p:cNvSpPr txBox="1">
              <a:spLocks noChangeArrowheads="1"/>
            </p:cNvSpPr>
            <p:nvPr/>
          </p:nvSpPr>
          <p:spPr bwMode="auto">
            <a:xfrm>
              <a:off x="32206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136" name="Line 17"/>
            <p:cNvSpPr>
              <a:spLocks noChangeShapeType="1"/>
            </p:cNvSpPr>
            <p:nvPr/>
          </p:nvSpPr>
          <p:spPr bwMode="auto">
            <a:xfrm>
              <a:off x="6497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7" name="Line 18"/>
            <p:cNvSpPr>
              <a:spLocks noChangeShapeType="1"/>
            </p:cNvSpPr>
            <p:nvPr/>
          </p:nvSpPr>
          <p:spPr bwMode="auto">
            <a:xfrm>
              <a:off x="7106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8" name="Text Box 19"/>
            <p:cNvSpPr txBox="1">
              <a:spLocks noChangeArrowheads="1"/>
            </p:cNvSpPr>
            <p:nvPr/>
          </p:nvSpPr>
          <p:spPr bwMode="auto">
            <a:xfrm>
              <a:off x="69544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39" name="Text Box 20"/>
            <p:cNvSpPr txBox="1">
              <a:spLocks noChangeArrowheads="1"/>
            </p:cNvSpPr>
            <p:nvPr/>
          </p:nvSpPr>
          <p:spPr bwMode="auto">
            <a:xfrm>
              <a:off x="63448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40" name="Line 21"/>
            <p:cNvSpPr>
              <a:spLocks noChangeShapeType="1"/>
            </p:cNvSpPr>
            <p:nvPr/>
          </p:nvSpPr>
          <p:spPr bwMode="auto">
            <a:xfrm flipH="1" flipV="1">
              <a:off x="5201816" y="4810472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41" name="Text Box 22"/>
            <p:cNvSpPr txBox="1">
              <a:spLocks noChangeArrowheads="1"/>
            </p:cNvSpPr>
            <p:nvPr/>
          </p:nvSpPr>
          <p:spPr bwMode="auto">
            <a:xfrm>
              <a:off x="4897016" y="45056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42" name="Oval 24"/>
            <p:cNvSpPr>
              <a:spLocks noChangeArrowheads="1"/>
            </p:cNvSpPr>
            <p:nvPr/>
          </p:nvSpPr>
          <p:spPr bwMode="auto">
            <a:xfrm>
              <a:off x="5811416" y="5292824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3" name="Oval 25"/>
            <p:cNvSpPr>
              <a:spLocks noChangeArrowheads="1"/>
            </p:cNvSpPr>
            <p:nvPr/>
          </p:nvSpPr>
          <p:spPr bwMode="auto">
            <a:xfrm>
              <a:off x="5200328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4" name="Oval 26"/>
            <p:cNvSpPr>
              <a:spLocks noChangeArrowheads="1"/>
            </p:cNvSpPr>
            <p:nvPr/>
          </p:nvSpPr>
          <p:spPr bwMode="auto">
            <a:xfrm>
              <a:off x="6435304" y="531053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5" name="Oval 27"/>
            <p:cNvSpPr>
              <a:spLocks noChangeArrowheads="1"/>
            </p:cNvSpPr>
            <p:nvPr/>
          </p:nvSpPr>
          <p:spPr bwMode="auto">
            <a:xfrm>
              <a:off x="3400128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6" name="Oval 28"/>
            <p:cNvSpPr>
              <a:spLocks noChangeArrowheads="1"/>
            </p:cNvSpPr>
            <p:nvPr/>
          </p:nvSpPr>
          <p:spPr bwMode="auto">
            <a:xfrm>
              <a:off x="4543872" y="4140696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7" name="Oval 29"/>
            <p:cNvSpPr>
              <a:spLocks noChangeArrowheads="1"/>
            </p:cNvSpPr>
            <p:nvPr/>
          </p:nvSpPr>
          <p:spPr bwMode="auto">
            <a:xfrm>
              <a:off x="3976192" y="5301208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8" name="Line 31"/>
            <p:cNvSpPr>
              <a:spLocks noChangeShapeType="1"/>
            </p:cNvSpPr>
            <p:nvPr/>
          </p:nvSpPr>
          <p:spPr bwMode="auto">
            <a:xfrm flipH="1">
              <a:off x="4624264" y="4245297"/>
              <a:ext cx="0" cy="12192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49" name="Line 33"/>
            <p:cNvSpPr>
              <a:spLocks noChangeShapeType="1"/>
            </p:cNvSpPr>
            <p:nvPr/>
          </p:nvSpPr>
          <p:spPr bwMode="auto">
            <a:xfrm flipH="1">
              <a:off x="5272336" y="4800947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940152" y="1633478"/>
            <a:ext cx="30514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400" dirty="0" smtClean="0"/>
              <a:t>Perkalian x[k] dan </a:t>
            </a:r>
          </a:p>
          <a:p>
            <a:pPr>
              <a:lnSpc>
                <a:spcPct val="150000"/>
              </a:lnSpc>
            </a:pPr>
            <a:r>
              <a:rPr lang="id-ID" sz="2400" dirty="0" smtClean="0"/>
              <a:t>h[n-k] untuk n = 1</a:t>
            </a:r>
          </a:p>
          <a:p>
            <a:pPr>
              <a:lnSpc>
                <a:spcPct val="150000"/>
              </a:lnSpc>
            </a:pPr>
            <a:r>
              <a:rPr lang="id-ID" sz="2400" dirty="0" smtClean="0"/>
              <a:t>Kemudian jumlahkan</a:t>
            </a:r>
          </a:p>
          <a:p>
            <a:pPr>
              <a:lnSpc>
                <a:spcPct val="150000"/>
              </a:lnSpc>
            </a:pPr>
            <a:endParaRPr lang="id-ID" sz="2400" dirty="0" smtClean="0"/>
          </a:p>
          <a:p>
            <a:pPr>
              <a:lnSpc>
                <a:spcPct val="150000"/>
              </a:lnSpc>
            </a:pPr>
            <a:r>
              <a:rPr lang="id-ID" sz="2400" dirty="0" smtClean="0"/>
              <a:t>Maka, y(n) = 3</a:t>
            </a:r>
            <a:endParaRPr lang="id-ID" sz="2400" dirty="0"/>
          </a:p>
        </p:txBody>
      </p:sp>
      <p:sp>
        <p:nvSpPr>
          <p:cNvPr id="150" name="Text Box 5"/>
          <p:cNvSpPr txBox="1">
            <a:spLocks noChangeArrowheads="1"/>
          </p:cNvSpPr>
          <p:nvPr/>
        </p:nvSpPr>
        <p:spPr bwMode="auto">
          <a:xfrm>
            <a:off x="254496" y="3284984"/>
            <a:ext cx="8611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 sz="2400" dirty="0" smtClean="0">
                <a:latin typeface="Times New Roman" pitchFamily="18" charset="0"/>
              </a:rPr>
              <a:t>n=1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urved Left Arrow 2"/>
          <p:cNvSpPr/>
          <p:nvPr/>
        </p:nvSpPr>
        <p:spPr bwMode="auto">
          <a:xfrm>
            <a:off x="5128320" y="1814736"/>
            <a:ext cx="811832" cy="2626791"/>
          </a:xfrm>
          <a:prstGeom prst="curvedLeftArrow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696440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Konvolusi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FR" sz="2800" dirty="0" err="1"/>
              <a:t>Konvolusi</a:t>
            </a:r>
            <a:r>
              <a:rPr lang="fr-FR" sz="2800" dirty="0"/>
              <a:t> </a:t>
            </a:r>
            <a:r>
              <a:rPr lang="fr-FR" sz="2800" dirty="0" err="1"/>
              <a:t>diskrit</a:t>
            </a:r>
            <a:r>
              <a:rPr lang="fr-FR" sz="2800" dirty="0"/>
              <a:t> </a:t>
            </a:r>
            <a:r>
              <a:rPr lang="fr-FR" sz="2800" dirty="0" err="1"/>
              <a:t>antara</a:t>
            </a:r>
            <a:r>
              <a:rPr lang="fr-FR" sz="2800" dirty="0"/>
              <a:t> </a:t>
            </a:r>
            <a:r>
              <a:rPr lang="fr-FR" sz="2800" dirty="0" err="1"/>
              <a:t>dua</a:t>
            </a:r>
            <a:r>
              <a:rPr lang="fr-FR" sz="2800" dirty="0"/>
              <a:t> </a:t>
            </a:r>
            <a:r>
              <a:rPr lang="fr-FR" sz="2800" dirty="0" err="1"/>
              <a:t>sinyal</a:t>
            </a:r>
            <a:r>
              <a:rPr lang="fr-FR" sz="2800" dirty="0"/>
              <a:t> x(n) dan h(n) </a:t>
            </a:r>
            <a:r>
              <a:rPr lang="fr-FR" sz="2800" dirty="0" err="1"/>
              <a:t>dapat</a:t>
            </a:r>
            <a:r>
              <a:rPr lang="fr-FR" sz="2800" dirty="0"/>
              <a:t> </a:t>
            </a:r>
            <a:r>
              <a:rPr lang="fr-FR" sz="2800" dirty="0" err="1"/>
              <a:t>dirumuskan</a:t>
            </a:r>
            <a:r>
              <a:rPr lang="fr-FR" sz="2800" dirty="0"/>
              <a:t> </a:t>
            </a:r>
            <a:r>
              <a:rPr lang="fr-FR" sz="2800" dirty="0" err="1"/>
              <a:t>sebagai</a:t>
            </a:r>
            <a:r>
              <a:rPr lang="fr-FR" sz="2800" dirty="0"/>
              <a:t> </a:t>
            </a:r>
            <a:r>
              <a:rPr lang="fr-FR" sz="2800" dirty="0" err="1"/>
              <a:t>berikut</a:t>
            </a:r>
            <a:r>
              <a:rPr lang="fr-FR" sz="2800" dirty="0"/>
              <a:t>:</a:t>
            </a:r>
            <a:endParaRPr lang="id-ID" sz="2800" dirty="0"/>
          </a:p>
          <a:p>
            <a:pPr marL="0" indent="0">
              <a:buNone/>
            </a:pPr>
            <a:r>
              <a:rPr lang="fr-FR" dirty="0"/>
              <a:t>	 	</a:t>
            </a: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025421"/>
              </p:ext>
            </p:extLst>
          </p:nvPr>
        </p:nvGraphicFramePr>
        <p:xfrm>
          <a:off x="1885801" y="3213918"/>
          <a:ext cx="427037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4" imgW="2095500" imgH="342900" progId="Equation.3">
                  <p:embed/>
                </p:oleObj>
              </mc:Choice>
              <mc:Fallback>
                <p:oleObj name="Equation" r:id="rId4" imgW="2095500" imgH="342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801" y="3213918"/>
                        <a:ext cx="427037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637436"/>
              </p:ext>
            </p:extLst>
          </p:nvPr>
        </p:nvGraphicFramePr>
        <p:xfrm>
          <a:off x="2209800" y="4648200"/>
          <a:ext cx="3657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Visio" r:id="rId6" imgW="4174450" imgH="857567" progId="Visio.Drawing.11">
                  <p:embed/>
                </p:oleObj>
              </mc:Choice>
              <mc:Fallback>
                <p:oleObj name="Visio" r:id="rId6" imgW="4174450" imgH="857567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648200"/>
                        <a:ext cx="36576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4491547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</a:rPr>
              <a:t>Untuk n= 2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39E970F9-87FD-4F3E-9A03-D90D813A8372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68" name="Group 67"/>
          <p:cNvGrpSpPr/>
          <p:nvPr/>
        </p:nvGrpSpPr>
        <p:grpSpPr>
          <a:xfrm>
            <a:off x="251520" y="1052736"/>
            <a:ext cx="4876800" cy="1905000"/>
            <a:chOff x="2915816" y="3972272"/>
            <a:chExt cx="4876800" cy="1905000"/>
          </a:xfrm>
        </p:grpSpPr>
        <p:sp>
          <p:nvSpPr>
            <p:cNvPr id="95" name="Text Box 5"/>
            <p:cNvSpPr txBox="1">
              <a:spLocks noChangeArrowheads="1"/>
            </p:cNvSpPr>
            <p:nvPr/>
          </p:nvSpPr>
          <p:spPr bwMode="auto">
            <a:xfrm>
              <a:off x="5201816" y="3972272"/>
              <a:ext cx="762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>
                  <a:latin typeface="Times New Roman" pitchFamily="18" charset="0"/>
                </a:rPr>
                <a:t>x</a:t>
              </a:r>
              <a:r>
                <a:rPr lang="en-US" sz="2400" dirty="0" smtClean="0">
                  <a:latin typeface="Times New Roman" pitchFamily="18" charset="0"/>
                </a:rPr>
                <a:t>[</a:t>
              </a:r>
              <a:r>
                <a:rPr lang="id-ID" sz="2400" dirty="0" smtClean="0">
                  <a:latin typeface="Times New Roman" pitchFamily="18" charset="0"/>
                </a:rPr>
                <a:t>k</a:t>
              </a:r>
              <a:r>
                <a:rPr lang="en-US" sz="2400" dirty="0" smtClean="0">
                  <a:latin typeface="Times New Roman" pitchFamily="18" charset="0"/>
                </a:rPr>
                <a:t>]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96" name="Line 6"/>
            <p:cNvSpPr>
              <a:spLocks noChangeShapeType="1"/>
            </p:cNvSpPr>
            <p:nvPr/>
          </p:nvSpPr>
          <p:spPr bwMode="auto">
            <a:xfrm>
              <a:off x="2915816" y="5420072"/>
              <a:ext cx="464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7" name="Line 7"/>
            <p:cNvSpPr>
              <a:spLocks noChangeShapeType="1"/>
            </p:cNvSpPr>
            <p:nvPr/>
          </p:nvSpPr>
          <p:spPr bwMode="auto">
            <a:xfrm>
              <a:off x="5278016" y="4277072"/>
              <a:ext cx="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8" name="Line 8"/>
            <p:cNvSpPr>
              <a:spLocks noChangeShapeType="1"/>
            </p:cNvSpPr>
            <p:nvPr/>
          </p:nvSpPr>
          <p:spPr bwMode="auto">
            <a:xfrm>
              <a:off x="4058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9" name="Line 9"/>
            <p:cNvSpPr>
              <a:spLocks noChangeShapeType="1"/>
            </p:cNvSpPr>
            <p:nvPr/>
          </p:nvSpPr>
          <p:spPr bwMode="auto">
            <a:xfrm>
              <a:off x="46684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0" name="Text Box 10"/>
            <p:cNvSpPr txBox="1">
              <a:spLocks noChangeArrowheads="1"/>
            </p:cNvSpPr>
            <p:nvPr/>
          </p:nvSpPr>
          <p:spPr bwMode="auto">
            <a:xfrm>
              <a:off x="45160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01" name="Text Box 11"/>
            <p:cNvSpPr txBox="1">
              <a:spLocks noChangeArrowheads="1"/>
            </p:cNvSpPr>
            <p:nvPr/>
          </p:nvSpPr>
          <p:spPr bwMode="auto">
            <a:xfrm>
              <a:off x="38302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02" name="Text Box 12"/>
            <p:cNvSpPr txBox="1">
              <a:spLocks noChangeArrowheads="1"/>
            </p:cNvSpPr>
            <p:nvPr/>
          </p:nvSpPr>
          <p:spPr bwMode="auto">
            <a:xfrm>
              <a:off x="7487816" y="5039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k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03" name="Line 13"/>
            <p:cNvSpPr>
              <a:spLocks noChangeShapeType="1"/>
            </p:cNvSpPr>
            <p:nvPr/>
          </p:nvSpPr>
          <p:spPr bwMode="auto">
            <a:xfrm>
              <a:off x="3449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4" name="Line 14"/>
            <p:cNvSpPr>
              <a:spLocks noChangeShapeType="1"/>
            </p:cNvSpPr>
            <p:nvPr/>
          </p:nvSpPr>
          <p:spPr bwMode="auto">
            <a:xfrm>
              <a:off x="58876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5" name="Text Box 15"/>
            <p:cNvSpPr txBox="1">
              <a:spLocks noChangeArrowheads="1"/>
            </p:cNvSpPr>
            <p:nvPr/>
          </p:nvSpPr>
          <p:spPr bwMode="auto">
            <a:xfrm>
              <a:off x="57352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6" name="Text Box 16"/>
            <p:cNvSpPr txBox="1">
              <a:spLocks noChangeArrowheads="1"/>
            </p:cNvSpPr>
            <p:nvPr/>
          </p:nvSpPr>
          <p:spPr bwMode="auto">
            <a:xfrm>
              <a:off x="32206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107" name="Line 17"/>
            <p:cNvSpPr>
              <a:spLocks noChangeShapeType="1"/>
            </p:cNvSpPr>
            <p:nvPr/>
          </p:nvSpPr>
          <p:spPr bwMode="auto">
            <a:xfrm>
              <a:off x="6497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8" name="Line 18"/>
            <p:cNvSpPr>
              <a:spLocks noChangeShapeType="1"/>
            </p:cNvSpPr>
            <p:nvPr/>
          </p:nvSpPr>
          <p:spPr bwMode="auto">
            <a:xfrm>
              <a:off x="7106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9" name="Text Box 19"/>
            <p:cNvSpPr txBox="1">
              <a:spLocks noChangeArrowheads="1"/>
            </p:cNvSpPr>
            <p:nvPr/>
          </p:nvSpPr>
          <p:spPr bwMode="auto">
            <a:xfrm>
              <a:off x="69544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0" name="Text Box 20"/>
            <p:cNvSpPr txBox="1">
              <a:spLocks noChangeArrowheads="1"/>
            </p:cNvSpPr>
            <p:nvPr/>
          </p:nvSpPr>
          <p:spPr bwMode="auto">
            <a:xfrm>
              <a:off x="63448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flipH="1" flipV="1">
              <a:off x="5201816" y="4810472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12" name="Text Box 22"/>
            <p:cNvSpPr txBox="1">
              <a:spLocks noChangeArrowheads="1"/>
            </p:cNvSpPr>
            <p:nvPr/>
          </p:nvSpPr>
          <p:spPr bwMode="auto">
            <a:xfrm>
              <a:off x="4897016" y="45056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3" name="Oval 24"/>
            <p:cNvSpPr>
              <a:spLocks noChangeArrowheads="1"/>
            </p:cNvSpPr>
            <p:nvPr/>
          </p:nvSpPr>
          <p:spPr bwMode="auto">
            <a:xfrm>
              <a:off x="5811416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4" name="Oval 25"/>
            <p:cNvSpPr>
              <a:spLocks noChangeArrowheads="1"/>
            </p:cNvSpPr>
            <p:nvPr/>
          </p:nvSpPr>
          <p:spPr bwMode="auto">
            <a:xfrm>
              <a:off x="4571579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" name="Oval 26"/>
            <p:cNvSpPr>
              <a:spLocks noChangeArrowheads="1"/>
            </p:cNvSpPr>
            <p:nvPr/>
          </p:nvSpPr>
          <p:spPr bwMode="auto">
            <a:xfrm>
              <a:off x="6435304" y="531053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6" name="Oval 27"/>
            <p:cNvSpPr>
              <a:spLocks noChangeArrowheads="1"/>
            </p:cNvSpPr>
            <p:nvPr/>
          </p:nvSpPr>
          <p:spPr bwMode="auto">
            <a:xfrm>
              <a:off x="33730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7" name="Oval 28"/>
            <p:cNvSpPr>
              <a:spLocks noChangeArrowheads="1"/>
            </p:cNvSpPr>
            <p:nvPr/>
          </p:nvSpPr>
          <p:spPr bwMode="auto">
            <a:xfrm>
              <a:off x="39826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8" name="Oval 29"/>
            <p:cNvSpPr>
              <a:spLocks noChangeArrowheads="1"/>
            </p:cNvSpPr>
            <p:nvPr/>
          </p:nvSpPr>
          <p:spPr bwMode="auto">
            <a:xfrm>
              <a:off x="5201816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0" name="Line 30"/>
            <p:cNvSpPr>
              <a:spLocks noChangeShapeType="1"/>
            </p:cNvSpPr>
            <p:nvPr/>
          </p:nvSpPr>
          <p:spPr bwMode="auto">
            <a:xfrm flipH="1">
              <a:off x="5887616" y="4810472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1" name="Line 31"/>
            <p:cNvSpPr>
              <a:spLocks noChangeShapeType="1"/>
            </p:cNvSpPr>
            <p:nvPr/>
          </p:nvSpPr>
          <p:spPr bwMode="auto">
            <a:xfrm flipH="1">
              <a:off x="5278016" y="4810472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7" name="Line 33"/>
            <p:cNvSpPr>
              <a:spLocks noChangeShapeType="1"/>
            </p:cNvSpPr>
            <p:nvPr/>
          </p:nvSpPr>
          <p:spPr bwMode="auto">
            <a:xfrm flipH="1">
              <a:off x="4668416" y="4800947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71264" y="3356992"/>
            <a:ext cx="4876800" cy="1800200"/>
            <a:chOff x="2915816" y="3412269"/>
            <a:chExt cx="4876800" cy="2700301"/>
          </a:xfrm>
        </p:grpSpPr>
        <p:sp>
          <p:nvSpPr>
            <p:cNvPr id="66" name="Text Box 5"/>
            <p:cNvSpPr txBox="1">
              <a:spLocks noChangeArrowheads="1"/>
            </p:cNvSpPr>
            <p:nvPr/>
          </p:nvSpPr>
          <p:spPr bwMode="auto">
            <a:xfrm>
              <a:off x="4355976" y="3412269"/>
              <a:ext cx="3436640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>
                  <a:latin typeface="Times New Roman" pitchFamily="18" charset="0"/>
                </a:rPr>
                <a:t>h</a:t>
              </a:r>
              <a:r>
                <a:rPr lang="en-US" sz="2400" dirty="0" smtClean="0">
                  <a:latin typeface="Times New Roman" pitchFamily="18" charset="0"/>
                </a:rPr>
                <a:t>[</a:t>
              </a:r>
              <a:r>
                <a:rPr lang="id-ID" sz="2400" dirty="0" smtClean="0">
                  <a:latin typeface="Times New Roman" pitchFamily="18" charset="0"/>
                </a:rPr>
                <a:t>n-k</a:t>
              </a:r>
              <a:r>
                <a:rPr lang="en-US" sz="2400" dirty="0" smtClean="0">
                  <a:latin typeface="Times New Roman" pitchFamily="18" charset="0"/>
                </a:rPr>
                <a:t>]</a:t>
              </a:r>
              <a:r>
                <a:rPr lang="id-ID" sz="2400" dirty="0" smtClean="0">
                  <a:latin typeface="Times New Roman" pitchFamily="18" charset="0"/>
                </a:rPr>
                <a:t>=h[2-k]=h[-(k-2)] 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67" name="Line 6"/>
            <p:cNvSpPr>
              <a:spLocks noChangeShapeType="1"/>
            </p:cNvSpPr>
            <p:nvPr/>
          </p:nvSpPr>
          <p:spPr bwMode="auto">
            <a:xfrm>
              <a:off x="2915816" y="5420072"/>
              <a:ext cx="464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19" name="Line 7"/>
            <p:cNvSpPr>
              <a:spLocks noChangeShapeType="1"/>
            </p:cNvSpPr>
            <p:nvPr/>
          </p:nvSpPr>
          <p:spPr bwMode="auto">
            <a:xfrm>
              <a:off x="5273824" y="3863181"/>
              <a:ext cx="4192" cy="20140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2" name="Line 8"/>
            <p:cNvSpPr>
              <a:spLocks noChangeShapeType="1"/>
            </p:cNvSpPr>
            <p:nvPr/>
          </p:nvSpPr>
          <p:spPr bwMode="auto">
            <a:xfrm>
              <a:off x="4058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8" name="Line 9"/>
            <p:cNvSpPr>
              <a:spLocks noChangeShapeType="1"/>
            </p:cNvSpPr>
            <p:nvPr/>
          </p:nvSpPr>
          <p:spPr bwMode="auto">
            <a:xfrm>
              <a:off x="46684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9" name="Text Box 10"/>
            <p:cNvSpPr txBox="1">
              <a:spLocks noChangeArrowheads="1"/>
            </p:cNvSpPr>
            <p:nvPr/>
          </p:nvSpPr>
          <p:spPr bwMode="auto">
            <a:xfrm>
              <a:off x="4386808" y="5420072"/>
              <a:ext cx="617240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latin typeface="Times New Roman" pitchFamily="18" charset="0"/>
                </a:rPr>
                <a:t>-1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0" name="Text Box 11"/>
            <p:cNvSpPr txBox="1">
              <a:spLocks noChangeArrowheads="1"/>
            </p:cNvSpPr>
            <p:nvPr/>
          </p:nvSpPr>
          <p:spPr bwMode="auto">
            <a:xfrm>
              <a:off x="3848472" y="5420072"/>
              <a:ext cx="507504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latin typeface="Times New Roman" pitchFamily="18" charset="0"/>
                </a:rPr>
                <a:t>-2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1" name="Text Box 12"/>
            <p:cNvSpPr txBox="1">
              <a:spLocks noChangeArrowheads="1"/>
            </p:cNvSpPr>
            <p:nvPr/>
          </p:nvSpPr>
          <p:spPr bwMode="auto">
            <a:xfrm>
              <a:off x="7487816" y="5039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k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2" name="Line 13"/>
            <p:cNvSpPr>
              <a:spLocks noChangeShapeType="1"/>
            </p:cNvSpPr>
            <p:nvPr/>
          </p:nvSpPr>
          <p:spPr bwMode="auto">
            <a:xfrm>
              <a:off x="3449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3" name="Line 14"/>
            <p:cNvSpPr>
              <a:spLocks noChangeShapeType="1"/>
            </p:cNvSpPr>
            <p:nvPr/>
          </p:nvSpPr>
          <p:spPr bwMode="auto">
            <a:xfrm>
              <a:off x="58876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4" name="Text Box 15"/>
            <p:cNvSpPr txBox="1">
              <a:spLocks noChangeArrowheads="1"/>
            </p:cNvSpPr>
            <p:nvPr/>
          </p:nvSpPr>
          <p:spPr bwMode="auto">
            <a:xfrm>
              <a:off x="57352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5" name="Text Box 16"/>
            <p:cNvSpPr txBox="1">
              <a:spLocks noChangeArrowheads="1"/>
            </p:cNvSpPr>
            <p:nvPr/>
          </p:nvSpPr>
          <p:spPr bwMode="auto">
            <a:xfrm>
              <a:off x="32206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136" name="Line 17"/>
            <p:cNvSpPr>
              <a:spLocks noChangeShapeType="1"/>
            </p:cNvSpPr>
            <p:nvPr/>
          </p:nvSpPr>
          <p:spPr bwMode="auto">
            <a:xfrm>
              <a:off x="6497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7" name="Line 18"/>
            <p:cNvSpPr>
              <a:spLocks noChangeShapeType="1"/>
            </p:cNvSpPr>
            <p:nvPr/>
          </p:nvSpPr>
          <p:spPr bwMode="auto">
            <a:xfrm>
              <a:off x="7106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8" name="Text Box 19"/>
            <p:cNvSpPr txBox="1">
              <a:spLocks noChangeArrowheads="1"/>
            </p:cNvSpPr>
            <p:nvPr/>
          </p:nvSpPr>
          <p:spPr bwMode="auto">
            <a:xfrm>
              <a:off x="69544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39" name="Text Box 20"/>
            <p:cNvSpPr txBox="1">
              <a:spLocks noChangeArrowheads="1"/>
            </p:cNvSpPr>
            <p:nvPr/>
          </p:nvSpPr>
          <p:spPr bwMode="auto">
            <a:xfrm>
              <a:off x="63448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40" name="Line 21"/>
            <p:cNvSpPr>
              <a:spLocks noChangeShapeType="1"/>
            </p:cNvSpPr>
            <p:nvPr/>
          </p:nvSpPr>
          <p:spPr bwMode="auto">
            <a:xfrm flipH="1" flipV="1">
              <a:off x="5201816" y="4810472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41" name="Text Box 22"/>
            <p:cNvSpPr txBox="1">
              <a:spLocks noChangeArrowheads="1"/>
            </p:cNvSpPr>
            <p:nvPr/>
          </p:nvSpPr>
          <p:spPr bwMode="auto">
            <a:xfrm>
              <a:off x="4897016" y="45056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42" name="Oval 24"/>
            <p:cNvSpPr>
              <a:spLocks noChangeArrowheads="1"/>
            </p:cNvSpPr>
            <p:nvPr/>
          </p:nvSpPr>
          <p:spPr bwMode="auto">
            <a:xfrm>
              <a:off x="4552256" y="5292824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3" name="Oval 25"/>
            <p:cNvSpPr>
              <a:spLocks noChangeArrowheads="1"/>
            </p:cNvSpPr>
            <p:nvPr/>
          </p:nvSpPr>
          <p:spPr bwMode="auto">
            <a:xfrm>
              <a:off x="5840016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4" name="Oval 26"/>
            <p:cNvSpPr>
              <a:spLocks noChangeArrowheads="1"/>
            </p:cNvSpPr>
            <p:nvPr/>
          </p:nvSpPr>
          <p:spPr bwMode="auto">
            <a:xfrm>
              <a:off x="6435304" y="531053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5" name="Oval 27"/>
            <p:cNvSpPr>
              <a:spLocks noChangeArrowheads="1"/>
            </p:cNvSpPr>
            <p:nvPr/>
          </p:nvSpPr>
          <p:spPr bwMode="auto">
            <a:xfrm>
              <a:off x="3400128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6" name="Oval 28"/>
            <p:cNvSpPr>
              <a:spLocks noChangeArrowheads="1"/>
            </p:cNvSpPr>
            <p:nvPr/>
          </p:nvSpPr>
          <p:spPr bwMode="auto">
            <a:xfrm>
              <a:off x="5191944" y="4140696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7" name="Oval 29"/>
            <p:cNvSpPr>
              <a:spLocks noChangeArrowheads="1"/>
            </p:cNvSpPr>
            <p:nvPr/>
          </p:nvSpPr>
          <p:spPr bwMode="auto">
            <a:xfrm>
              <a:off x="3976192" y="5301208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8" name="Line 31"/>
            <p:cNvSpPr>
              <a:spLocks noChangeShapeType="1"/>
            </p:cNvSpPr>
            <p:nvPr/>
          </p:nvSpPr>
          <p:spPr bwMode="auto">
            <a:xfrm flipH="1">
              <a:off x="5272336" y="4245297"/>
              <a:ext cx="0" cy="12192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49" name="Line 33"/>
            <p:cNvSpPr>
              <a:spLocks noChangeShapeType="1"/>
            </p:cNvSpPr>
            <p:nvPr/>
          </p:nvSpPr>
          <p:spPr bwMode="auto">
            <a:xfrm flipH="1">
              <a:off x="5920408" y="4800947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940152" y="1828800"/>
            <a:ext cx="30514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400" dirty="0" smtClean="0"/>
              <a:t>Perkalian x[k] dan </a:t>
            </a:r>
          </a:p>
          <a:p>
            <a:pPr>
              <a:lnSpc>
                <a:spcPct val="150000"/>
              </a:lnSpc>
            </a:pPr>
            <a:r>
              <a:rPr lang="id-ID" sz="2400" dirty="0" smtClean="0"/>
              <a:t>h[n-k] untuk n = 2</a:t>
            </a:r>
          </a:p>
          <a:p>
            <a:pPr>
              <a:lnSpc>
                <a:spcPct val="150000"/>
              </a:lnSpc>
            </a:pPr>
            <a:r>
              <a:rPr lang="id-ID" sz="2400" dirty="0" smtClean="0"/>
              <a:t>Kemudian jumlahkan</a:t>
            </a:r>
          </a:p>
          <a:p>
            <a:pPr>
              <a:lnSpc>
                <a:spcPct val="150000"/>
              </a:lnSpc>
            </a:pPr>
            <a:endParaRPr lang="id-ID" sz="2400" dirty="0" smtClean="0"/>
          </a:p>
          <a:p>
            <a:pPr>
              <a:lnSpc>
                <a:spcPct val="150000"/>
              </a:lnSpc>
            </a:pPr>
            <a:r>
              <a:rPr lang="id-ID" sz="2400" dirty="0" smtClean="0"/>
              <a:t>Maka, y(n) = 3</a:t>
            </a:r>
            <a:endParaRPr lang="id-ID" sz="2400" dirty="0"/>
          </a:p>
        </p:txBody>
      </p:sp>
      <p:sp>
        <p:nvSpPr>
          <p:cNvPr id="150" name="Text Box 5"/>
          <p:cNvSpPr txBox="1">
            <a:spLocks noChangeArrowheads="1"/>
          </p:cNvSpPr>
          <p:nvPr/>
        </p:nvSpPr>
        <p:spPr bwMode="auto">
          <a:xfrm>
            <a:off x="254496" y="3284984"/>
            <a:ext cx="8611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 sz="2400" dirty="0" smtClean="0">
                <a:latin typeface="Times New Roman" pitchFamily="18" charset="0"/>
              </a:rPr>
              <a:t>n=2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urved Left Arrow 2"/>
          <p:cNvSpPr/>
          <p:nvPr/>
        </p:nvSpPr>
        <p:spPr bwMode="auto">
          <a:xfrm>
            <a:off x="5128320" y="1814736"/>
            <a:ext cx="811832" cy="2575991"/>
          </a:xfrm>
          <a:prstGeom prst="curvedLeftArrow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2609017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</a:rPr>
              <a:t>Untuk n= 3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39E970F9-87FD-4F3E-9A03-D90D813A8372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68" name="Group 67"/>
          <p:cNvGrpSpPr/>
          <p:nvPr/>
        </p:nvGrpSpPr>
        <p:grpSpPr>
          <a:xfrm>
            <a:off x="251520" y="1052736"/>
            <a:ext cx="4876800" cy="1905000"/>
            <a:chOff x="2915816" y="3972272"/>
            <a:chExt cx="4876800" cy="1905000"/>
          </a:xfrm>
        </p:grpSpPr>
        <p:sp>
          <p:nvSpPr>
            <p:cNvPr id="95" name="Text Box 5"/>
            <p:cNvSpPr txBox="1">
              <a:spLocks noChangeArrowheads="1"/>
            </p:cNvSpPr>
            <p:nvPr/>
          </p:nvSpPr>
          <p:spPr bwMode="auto">
            <a:xfrm>
              <a:off x="5201816" y="3972272"/>
              <a:ext cx="762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>
                  <a:latin typeface="Times New Roman" pitchFamily="18" charset="0"/>
                </a:rPr>
                <a:t>x</a:t>
              </a:r>
              <a:r>
                <a:rPr lang="en-US" sz="2400" dirty="0" smtClean="0">
                  <a:latin typeface="Times New Roman" pitchFamily="18" charset="0"/>
                </a:rPr>
                <a:t>[</a:t>
              </a:r>
              <a:r>
                <a:rPr lang="id-ID" sz="2400" dirty="0" smtClean="0">
                  <a:latin typeface="Times New Roman" pitchFamily="18" charset="0"/>
                </a:rPr>
                <a:t>k</a:t>
              </a:r>
              <a:r>
                <a:rPr lang="en-US" sz="2400" dirty="0" smtClean="0">
                  <a:latin typeface="Times New Roman" pitchFamily="18" charset="0"/>
                </a:rPr>
                <a:t>]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96" name="Line 6"/>
            <p:cNvSpPr>
              <a:spLocks noChangeShapeType="1"/>
            </p:cNvSpPr>
            <p:nvPr/>
          </p:nvSpPr>
          <p:spPr bwMode="auto">
            <a:xfrm>
              <a:off x="2915816" y="5420072"/>
              <a:ext cx="464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7" name="Line 7"/>
            <p:cNvSpPr>
              <a:spLocks noChangeShapeType="1"/>
            </p:cNvSpPr>
            <p:nvPr/>
          </p:nvSpPr>
          <p:spPr bwMode="auto">
            <a:xfrm>
              <a:off x="5278016" y="4277072"/>
              <a:ext cx="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8" name="Line 8"/>
            <p:cNvSpPr>
              <a:spLocks noChangeShapeType="1"/>
            </p:cNvSpPr>
            <p:nvPr/>
          </p:nvSpPr>
          <p:spPr bwMode="auto">
            <a:xfrm>
              <a:off x="4058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9" name="Line 9"/>
            <p:cNvSpPr>
              <a:spLocks noChangeShapeType="1"/>
            </p:cNvSpPr>
            <p:nvPr/>
          </p:nvSpPr>
          <p:spPr bwMode="auto">
            <a:xfrm>
              <a:off x="46684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0" name="Text Box 10"/>
            <p:cNvSpPr txBox="1">
              <a:spLocks noChangeArrowheads="1"/>
            </p:cNvSpPr>
            <p:nvPr/>
          </p:nvSpPr>
          <p:spPr bwMode="auto">
            <a:xfrm>
              <a:off x="45160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01" name="Text Box 11"/>
            <p:cNvSpPr txBox="1">
              <a:spLocks noChangeArrowheads="1"/>
            </p:cNvSpPr>
            <p:nvPr/>
          </p:nvSpPr>
          <p:spPr bwMode="auto">
            <a:xfrm>
              <a:off x="38302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02" name="Text Box 12"/>
            <p:cNvSpPr txBox="1">
              <a:spLocks noChangeArrowheads="1"/>
            </p:cNvSpPr>
            <p:nvPr/>
          </p:nvSpPr>
          <p:spPr bwMode="auto">
            <a:xfrm>
              <a:off x="7487816" y="5039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k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03" name="Line 13"/>
            <p:cNvSpPr>
              <a:spLocks noChangeShapeType="1"/>
            </p:cNvSpPr>
            <p:nvPr/>
          </p:nvSpPr>
          <p:spPr bwMode="auto">
            <a:xfrm>
              <a:off x="3449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4" name="Line 14"/>
            <p:cNvSpPr>
              <a:spLocks noChangeShapeType="1"/>
            </p:cNvSpPr>
            <p:nvPr/>
          </p:nvSpPr>
          <p:spPr bwMode="auto">
            <a:xfrm>
              <a:off x="58876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5" name="Text Box 15"/>
            <p:cNvSpPr txBox="1">
              <a:spLocks noChangeArrowheads="1"/>
            </p:cNvSpPr>
            <p:nvPr/>
          </p:nvSpPr>
          <p:spPr bwMode="auto">
            <a:xfrm>
              <a:off x="57352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6" name="Text Box 16"/>
            <p:cNvSpPr txBox="1">
              <a:spLocks noChangeArrowheads="1"/>
            </p:cNvSpPr>
            <p:nvPr/>
          </p:nvSpPr>
          <p:spPr bwMode="auto">
            <a:xfrm>
              <a:off x="32206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107" name="Line 17"/>
            <p:cNvSpPr>
              <a:spLocks noChangeShapeType="1"/>
            </p:cNvSpPr>
            <p:nvPr/>
          </p:nvSpPr>
          <p:spPr bwMode="auto">
            <a:xfrm>
              <a:off x="6497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8" name="Line 18"/>
            <p:cNvSpPr>
              <a:spLocks noChangeShapeType="1"/>
            </p:cNvSpPr>
            <p:nvPr/>
          </p:nvSpPr>
          <p:spPr bwMode="auto">
            <a:xfrm>
              <a:off x="7106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9" name="Text Box 19"/>
            <p:cNvSpPr txBox="1">
              <a:spLocks noChangeArrowheads="1"/>
            </p:cNvSpPr>
            <p:nvPr/>
          </p:nvSpPr>
          <p:spPr bwMode="auto">
            <a:xfrm>
              <a:off x="69544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0" name="Text Box 20"/>
            <p:cNvSpPr txBox="1">
              <a:spLocks noChangeArrowheads="1"/>
            </p:cNvSpPr>
            <p:nvPr/>
          </p:nvSpPr>
          <p:spPr bwMode="auto">
            <a:xfrm>
              <a:off x="63448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flipH="1" flipV="1">
              <a:off x="5201816" y="4810472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12" name="Text Box 22"/>
            <p:cNvSpPr txBox="1">
              <a:spLocks noChangeArrowheads="1"/>
            </p:cNvSpPr>
            <p:nvPr/>
          </p:nvSpPr>
          <p:spPr bwMode="auto">
            <a:xfrm>
              <a:off x="4897016" y="45056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3" name="Oval 24"/>
            <p:cNvSpPr>
              <a:spLocks noChangeArrowheads="1"/>
            </p:cNvSpPr>
            <p:nvPr/>
          </p:nvSpPr>
          <p:spPr bwMode="auto">
            <a:xfrm>
              <a:off x="5811416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4" name="Oval 25"/>
            <p:cNvSpPr>
              <a:spLocks noChangeArrowheads="1"/>
            </p:cNvSpPr>
            <p:nvPr/>
          </p:nvSpPr>
          <p:spPr bwMode="auto">
            <a:xfrm>
              <a:off x="4571579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" name="Oval 26"/>
            <p:cNvSpPr>
              <a:spLocks noChangeArrowheads="1"/>
            </p:cNvSpPr>
            <p:nvPr/>
          </p:nvSpPr>
          <p:spPr bwMode="auto">
            <a:xfrm>
              <a:off x="6435304" y="531053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6" name="Oval 27"/>
            <p:cNvSpPr>
              <a:spLocks noChangeArrowheads="1"/>
            </p:cNvSpPr>
            <p:nvPr/>
          </p:nvSpPr>
          <p:spPr bwMode="auto">
            <a:xfrm>
              <a:off x="33730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7" name="Oval 28"/>
            <p:cNvSpPr>
              <a:spLocks noChangeArrowheads="1"/>
            </p:cNvSpPr>
            <p:nvPr/>
          </p:nvSpPr>
          <p:spPr bwMode="auto">
            <a:xfrm>
              <a:off x="39826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8" name="Oval 29"/>
            <p:cNvSpPr>
              <a:spLocks noChangeArrowheads="1"/>
            </p:cNvSpPr>
            <p:nvPr/>
          </p:nvSpPr>
          <p:spPr bwMode="auto">
            <a:xfrm>
              <a:off x="5201816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0" name="Line 30"/>
            <p:cNvSpPr>
              <a:spLocks noChangeShapeType="1"/>
            </p:cNvSpPr>
            <p:nvPr/>
          </p:nvSpPr>
          <p:spPr bwMode="auto">
            <a:xfrm flipH="1">
              <a:off x="5887616" y="4810472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1" name="Line 31"/>
            <p:cNvSpPr>
              <a:spLocks noChangeShapeType="1"/>
            </p:cNvSpPr>
            <p:nvPr/>
          </p:nvSpPr>
          <p:spPr bwMode="auto">
            <a:xfrm flipH="1">
              <a:off x="5278016" y="4810472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7" name="Line 33"/>
            <p:cNvSpPr>
              <a:spLocks noChangeShapeType="1"/>
            </p:cNvSpPr>
            <p:nvPr/>
          </p:nvSpPr>
          <p:spPr bwMode="auto">
            <a:xfrm flipH="1">
              <a:off x="4668416" y="4800947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71264" y="3356992"/>
            <a:ext cx="4876800" cy="1800200"/>
            <a:chOff x="2915816" y="3412269"/>
            <a:chExt cx="4876800" cy="2700301"/>
          </a:xfrm>
        </p:grpSpPr>
        <p:sp>
          <p:nvSpPr>
            <p:cNvPr id="66" name="Text Box 5"/>
            <p:cNvSpPr txBox="1">
              <a:spLocks noChangeArrowheads="1"/>
            </p:cNvSpPr>
            <p:nvPr/>
          </p:nvSpPr>
          <p:spPr bwMode="auto">
            <a:xfrm>
              <a:off x="4355976" y="3412269"/>
              <a:ext cx="3436640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>
                  <a:latin typeface="Times New Roman" pitchFamily="18" charset="0"/>
                </a:rPr>
                <a:t>h</a:t>
              </a:r>
              <a:r>
                <a:rPr lang="en-US" sz="2400" dirty="0" smtClean="0">
                  <a:latin typeface="Times New Roman" pitchFamily="18" charset="0"/>
                </a:rPr>
                <a:t>[</a:t>
              </a:r>
              <a:r>
                <a:rPr lang="id-ID" sz="2400" dirty="0" smtClean="0">
                  <a:latin typeface="Times New Roman" pitchFamily="18" charset="0"/>
                </a:rPr>
                <a:t>n-k</a:t>
              </a:r>
              <a:r>
                <a:rPr lang="en-US" sz="2400" dirty="0" smtClean="0">
                  <a:latin typeface="Times New Roman" pitchFamily="18" charset="0"/>
                </a:rPr>
                <a:t>]</a:t>
              </a:r>
              <a:r>
                <a:rPr lang="id-ID" sz="2400" dirty="0" smtClean="0">
                  <a:latin typeface="Times New Roman" pitchFamily="18" charset="0"/>
                </a:rPr>
                <a:t>=h[3-k]=h[-(k-3)] 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67" name="Line 6"/>
            <p:cNvSpPr>
              <a:spLocks noChangeShapeType="1"/>
            </p:cNvSpPr>
            <p:nvPr/>
          </p:nvSpPr>
          <p:spPr bwMode="auto">
            <a:xfrm>
              <a:off x="2915816" y="5420072"/>
              <a:ext cx="464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19" name="Line 7"/>
            <p:cNvSpPr>
              <a:spLocks noChangeShapeType="1"/>
            </p:cNvSpPr>
            <p:nvPr/>
          </p:nvSpPr>
          <p:spPr bwMode="auto">
            <a:xfrm>
              <a:off x="5273824" y="3863181"/>
              <a:ext cx="4192" cy="20140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2" name="Line 8"/>
            <p:cNvSpPr>
              <a:spLocks noChangeShapeType="1"/>
            </p:cNvSpPr>
            <p:nvPr/>
          </p:nvSpPr>
          <p:spPr bwMode="auto">
            <a:xfrm>
              <a:off x="4058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8" name="Line 9"/>
            <p:cNvSpPr>
              <a:spLocks noChangeShapeType="1"/>
            </p:cNvSpPr>
            <p:nvPr/>
          </p:nvSpPr>
          <p:spPr bwMode="auto">
            <a:xfrm>
              <a:off x="46684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9" name="Text Box 10"/>
            <p:cNvSpPr txBox="1">
              <a:spLocks noChangeArrowheads="1"/>
            </p:cNvSpPr>
            <p:nvPr/>
          </p:nvSpPr>
          <p:spPr bwMode="auto">
            <a:xfrm>
              <a:off x="4386808" y="5420072"/>
              <a:ext cx="617240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latin typeface="Times New Roman" pitchFamily="18" charset="0"/>
                </a:rPr>
                <a:t>-1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0" name="Text Box 11"/>
            <p:cNvSpPr txBox="1">
              <a:spLocks noChangeArrowheads="1"/>
            </p:cNvSpPr>
            <p:nvPr/>
          </p:nvSpPr>
          <p:spPr bwMode="auto">
            <a:xfrm>
              <a:off x="3848472" y="5420072"/>
              <a:ext cx="507504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latin typeface="Times New Roman" pitchFamily="18" charset="0"/>
                </a:rPr>
                <a:t>-2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1" name="Text Box 12"/>
            <p:cNvSpPr txBox="1">
              <a:spLocks noChangeArrowheads="1"/>
            </p:cNvSpPr>
            <p:nvPr/>
          </p:nvSpPr>
          <p:spPr bwMode="auto">
            <a:xfrm>
              <a:off x="7487816" y="5039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k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2" name="Line 13"/>
            <p:cNvSpPr>
              <a:spLocks noChangeShapeType="1"/>
            </p:cNvSpPr>
            <p:nvPr/>
          </p:nvSpPr>
          <p:spPr bwMode="auto">
            <a:xfrm>
              <a:off x="3449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3" name="Line 14"/>
            <p:cNvSpPr>
              <a:spLocks noChangeShapeType="1"/>
            </p:cNvSpPr>
            <p:nvPr/>
          </p:nvSpPr>
          <p:spPr bwMode="auto">
            <a:xfrm>
              <a:off x="58876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4" name="Text Box 15"/>
            <p:cNvSpPr txBox="1">
              <a:spLocks noChangeArrowheads="1"/>
            </p:cNvSpPr>
            <p:nvPr/>
          </p:nvSpPr>
          <p:spPr bwMode="auto">
            <a:xfrm>
              <a:off x="57352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5" name="Text Box 16"/>
            <p:cNvSpPr txBox="1">
              <a:spLocks noChangeArrowheads="1"/>
            </p:cNvSpPr>
            <p:nvPr/>
          </p:nvSpPr>
          <p:spPr bwMode="auto">
            <a:xfrm>
              <a:off x="32206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136" name="Line 17"/>
            <p:cNvSpPr>
              <a:spLocks noChangeShapeType="1"/>
            </p:cNvSpPr>
            <p:nvPr/>
          </p:nvSpPr>
          <p:spPr bwMode="auto">
            <a:xfrm>
              <a:off x="6497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7" name="Line 18"/>
            <p:cNvSpPr>
              <a:spLocks noChangeShapeType="1"/>
            </p:cNvSpPr>
            <p:nvPr/>
          </p:nvSpPr>
          <p:spPr bwMode="auto">
            <a:xfrm>
              <a:off x="7106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8" name="Text Box 19"/>
            <p:cNvSpPr txBox="1">
              <a:spLocks noChangeArrowheads="1"/>
            </p:cNvSpPr>
            <p:nvPr/>
          </p:nvSpPr>
          <p:spPr bwMode="auto">
            <a:xfrm>
              <a:off x="69544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39" name="Text Box 20"/>
            <p:cNvSpPr txBox="1">
              <a:spLocks noChangeArrowheads="1"/>
            </p:cNvSpPr>
            <p:nvPr/>
          </p:nvSpPr>
          <p:spPr bwMode="auto">
            <a:xfrm>
              <a:off x="63448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40" name="Line 21"/>
            <p:cNvSpPr>
              <a:spLocks noChangeShapeType="1"/>
            </p:cNvSpPr>
            <p:nvPr/>
          </p:nvSpPr>
          <p:spPr bwMode="auto">
            <a:xfrm flipH="1" flipV="1">
              <a:off x="5201816" y="4810472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41" name="Text Box 22"/>
            <p:cNvSpPr txBox="1">
              <a:spLocks noChangeArrowheads="1"/>
            </p:cNvSpPr>
            <p:nvPr/>
          </p:nvSpPr>
          <p:spPr bwMode="auto">
            <a:xfrm>
              <a:off x="4897016" y="45056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42" name="Oval 24"/>
            <p:cNvSpPr>
              <a:spLocks noChangeArrowheads="1"/>
            </p:cNvSpPr>
            <p:nvPr/>
          </p:nvSpPr>
          <p:spPr bwMode="auto">
            <a:xfrm>
              <a:off x="4552256" y="5292824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3" name="Oval 25"/>
            <p:cNvSpPr>
              <a:spLocks noChangeArrowheads="1"/>
            </p:cNvSpPr>
            <p:nvPr/>
          </p:nvSpPr>
          <p:spPr bwMode="auto">
            <a:xfrm>
              <a:off x="6416080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4" name="Oval 26"/>
            <p:cNvSpPr>
              <a:spLocks noChangeArrowheads="1"/>
            </p:cNvSpPr>
            <p:nvPr/>
          </p:nvSpPr>
          <p:spPr bwMode="auto">
            <a:xfrm>
              <a:off x="5200328" y="531053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5" name="Oval 27"/>
            <p:cNvSpPr>
              <a:spLocks noChangeArrowheads="1"/>
            </p:cNvSpPr>
            <p:nvPr/>
          </p:nvSpPr>
          <p:spPr bwMode="auto">
            <a:xfrm>
              <a:off x="3400128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6" name="Oval 28"/>
            <p:cNvSpPr>
              <a:spLocks noChangeArrowheads="1"/>
            </p:cNvSpPr>
            <p:nvPr/>
          </p:nvSpPr>
          <p:spPr bwMode="auto">
            <a:xfrm>
              <a:off x="5840016" y="4140696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7" name="Oval 29"/>
            <p:cNvSpPr>
              <a:spLocks noChangeArrowheads="1"/>
            </p:cNvSpPr>
            <p:nvPr/>
          </p:nvSpPr>
          <p:spPr bwMode="auto">
            <a:xfrm>
              <a:off x="3976192" y="5301208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8" name="Line 31"/>
            <p:cNvSpPr>
              <a:spLocks noChangeShapeType="1"/>
            </p:cNvSpPr>
            <p:nvPr/>
          </p:nvSpPr>
          <p:spPr bwMode="auto">
            <a:xfrm flipH="1">
              <a:off x="5920408" y="4245297"/>
              <a:ext cx="0" cy="12192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49" name="Line 33"/>
            <p:cNvSpPr>
              <a:spLocks noChangeShapeType="1"/>
            </p:cNvSpPr>
            <p:nvPr/>
          </p:nvSpPr>
          <p:spPr bwMode="auto">
            <a:xfrm flipH="1">
              <a:off x="6496472" y="4800947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940152" y="1633478"/>
            <a:ext cx="3203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400" dirty="0" smtClean="0"/>
              <a:t>Perkalian x[k] dan </a:t>
            </a:r>
          </a:p>
          <a:p>
            <a:pPr>
              <a:lnSpc>
                <a:spcPct val="150000"/>
              </a:lnSpc>
            </a:pPr>
            <a:r>
              <a:rPr lang="id-ID" sz="2400" dirty="0" smtClean="0"/>
              <a:t>h[n-k] untuk n = 3</a:t>
            </a:r>
          </a:p>
          <a:p>
            <a:pPr>
              <a:lnSpc>
                <a:spcPct val="150000"/>
              </a:lnSpc>
            </a:pPr>
            <a:r>
              <a:rPr lang="id-ID" sz="2400" dirty="0" smtClean="0"/>
              <a:t>Kemudian jumlahkan</a:t>
            </a:r>
          </a:p>
          <a:p>
            <a:pPr>
              <a:lnSpc>
                <a:spcPct val="150000"/>
              </a:lnSpc>
            </a:pPr>
            <a:endParaRPr lang="id-ID" sz="2400" dirty="0" smtClean="0"/>
          </a:p>
          <a:p>
            <a:pPr>
              <a:lnSpc>
                <a:spcPct val="150000"/>
              </a:lnSpc>
            </a:pPr>
            <a:r>
              <a:rPr lang="id-ID" sz="2400" dirty="0" smtClean="0"/>
              <a:t>Maka, y(n) = 2</a:t>
            </a:r>
            <a:endParaRPr lang="id-ID" sz="2400" dirty="0"/>
          </a:p>
        </p:txBody>
      </p:sp>
      <p:sp>
        <p:nvSpPr>
          <p:cNvPr id="150" name="Text Box 5"/>
          <p:cNvSpPr txBox="1">
            <a:spLocks noChangeArrowheads="1"/>
          </p:cNvSpPr>
          <p:nvPr/>
        </p:nvSpPr>
        <p:spPr bwMode="auto">
          <a:xfrm>
            <a:off x="254496" y="3284984"/>
            <a:ext cx="8611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 sz="2400" dirty="0" smtClean="0">
                <a:latin typeface="Times New Roman" pitchFamily="18" charset="0"/>
              </a:rPr>
              <a:t>n=3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urved Left Arrow 2"/>
          <p:cNvSpPr/>
          <p:nvPr/>
        </p:nvSpPr>
        <p:spPr bwMode="auto">
          <a:xfrm>
            <a:off x="5128320" y="1814736"/>
            <a:ext cx="811832" cy="2671241"/>
          </a:xfrm>
          <a:prstGeom prst="curvedLeftArrow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5439638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</a:rPr>
              <a:t>Untuk n= 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39E970F9-87FD-4F3E-9A03-D90D813A8372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68" name="Group 67"/>
          <p:cNvGrpSpPr/>
          <p:nvPr/>
        </p:nvGrpSpPr>
        <p:grpSpPr>
          <a:xfrm>
            <a:off x="251520" y="1052736"/>
            <a:ext cx="4876800" cy="1905000"/>
            <a:chOff x="2915816" y="3972272"/>
            <a:chExt cx="4876800" cy="1905000"/>
          </a:xfrm>
        </p:grpSpPr>
        <p:sp>
          <p:nvSpPr>
            <p:cNvPr id="95" name="Text Box 5"/>
            <p:cNvSpPr txBox="1">
              <a:spLocks noChangeArrowheads="1"/>
            </p:cNvSpPr>
            <p:nvPr/>
          </p:nvSpPr>
          <p:spPr bwMode="auto">
            <a:xfrm>
              <a:off x="5201816" y="3972272"/>
              <a:ext cx="762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>
                  <a:latin typeface="Times New Roman" pitchFamily="18" charset="0"/>
                </a:rPr>
                <a:t>x</a:t>
              </a:r>
              <a:r>
                <a:rPr lang="en-US" sz="2400" dirty="0" smtClean="0">
                  <a:latin typeface="Times New Roman" pitchFamily="18" charset="0"/>
                </a:rPr>
                <a:t>[</a:t>
              </a:r>
              <a:r>
                <a:rPr lang="id-ID" sz="2400" dirty="0" smtClean="0">
                  <a:latin typeface="Times New Roman" pitchFamily="18" charset="0"/>
                </a:rPr>
                <a:t>k</a:t>
              </a:r>
              <a:r>
                <a:rPr lang="en-US" sz="2400" dirty="0" smtClean="0">
                  <a:latin typeface="Times New Roman" pitchFamily="18" charset="0"/>
                </a:rPr>
                <a:t>]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96" name="Line 6"/>
            <p:cNvSpPr>
              <a:spLocks noChangeShapeType="1"/>
            </p:cNvSpPr>
            <p:nvPr/>
          </p:nvSpPr>
          <p:spPr bwMode="auto">
            <a:xfrm>
              <a:off x="2915816" y="5420072"/>
              <a:ext cx="464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7" name="Line 7"/>
            <p:cNvSpPr>
              <a:spLocks noChangeShapeType="1"/>
            </p:cNvSpPr>
            <p:nvPr/>
          </p:nvSpPr>
          <p:spPr bwMode="auto">
            <a:xfrm>
              <a:off x="5278016" y="4277072"/>
              <a:ext cx="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8" name="Line 8"/>
            <p:cNvSpPr>
              <a:spLocks noChangeShapeType="1"/>
            </p:cNvSpPr>
            <p:nvPr/>
          </p:nvSpPr>
          <p:spPr bwMode="auto">
            <a:xfrm>
              <a:off x="4058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9" name="Line 9"/>
            <p:cNvSpPr>
              <a:spLocks noChangeShapeType="1"/>
            </p:cNvSpPr>
            <p:nvPr/>
          </p:nvSpPr>
          <p:spPr bwMode="auto">
            <a:xfrm>
              <a:off x="46684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0" name="Text Box 10"/>
            <p:cNvSpPr txBox="1">
              <a:spLocks noChangeArrowheads="1"/>
            </p:cNvSpPr>
            <p:nvPr/>
          </p:nvSpPr>
          <p:spPr bwMode="auto">
            <a:xfrm>
              <a:off x="45160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01" name="Text Box 11"/>
            <p:cNvSpPr txBox="1">
              <a:spLocks noChangeArrowheads="1"/>
            </p:cNvSpPr>
            <p:nvPr/>
          </p:nvSpPr>
          <p:spPr bwMode="auto">
            <a:xfrm>
              <a:off x="38302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02" name="Text Box 12"/>
            <p:cNvSpPr txBox="1">
              <a:spLocks noChangeArrowheads="1"/>
            </p:cNvSpPr>
            <p:nvPr/>
          </p:nvSpPr>
          <p:spPr bwMode="auto">
            <a:xfrm>
              <a:off x="7487816" y="5039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k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03" name="Line 13"/>
            <p:cNvSpPr>
              <a:spLocks noChangeShapeType="1"/>
            </p:cNvSpPr>
            <p:nvPr/>
          </p:nvSpPr>
          <p:spPr bwMode="auto">
            <a:xfrm>
              <a:off x="3449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4" name="Line 14"/>
            <p:cNvSpPr>
              <a:spLocks noChangeShapeType="1"/>
            </p:cNvSpPr>
            <p:nvPr/>
          </p:nvSpPr>
          <p:spPr bwMode="auto">
            <a:xfrm>
              <a:off x="58876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5" name="Text Box 15"/>
            <p:cNvSpPr txBox="1">
              <a:spLocks noChangeArrowheads="1"/>
            </p:cNvSpPr>
            <p:nvPr/>
          </p:nvSpPr>
          <p:spPr bwMode="auto">
            <a:xfrm>
              <a:off x="57352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6" name="Text Box 16"/>
            <p:cNvSpPr txBox="1">
              <a:spLocks noChangeArrowheads="1"/>
            </p:cNvSpPr>
            <p:nvPr/>
          </p:nvSpPr>
          <p:spPr bwMode="auto">
            <a:xfrm>
              <a:off x="32206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107" name="Line 17"/>
            <p:cNvSpPr>
              <a:spLocks noChangeShapeType="1"/>
            </p:cNvSpPr>
            <p:nvPr/>
          </p:nvSpPr>
          <p:spPr bwMode="auto">
            <a:xfrm>
              <a:off x="6497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8" name="Line 18"/>
            <p:cNvSpPr>
              <a:spLocks noChangeShapeType="1"/>
            </p:cNvSpPr>
            <p:nvPr/>
          </p:nvSpPr>
          <p:spPr bwMode="auto">
            <a:xfrm>
              <a:off x="7106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9" name="Text Box 19"/>
            <p:cNvSpPr txBox="1">
              <a:spLocks noChangeArrowheads="1"/>
            </p:cNvSpPr>
            <p:nvPr/>
          </p:nvSpPr>
          <p:spPr bwMode="auto">
            <a:xfrm>
              <a:off x="69544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0" name="Text Box 20"/>
            <p:cNvSpPr txBox="1">
              <a:spLocks noChangeArrowheads="1"/>
            </p:cNvSpPr>
            <p:nvPr/>
          </p:nvSpPr>
          <p:spPr bwMode="auto">
            <a:xfrm>
              <a:off x="63448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flipH="1" flipV="1">
              <a:off x="5201816" y="4810472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12" name="Text Box 22"/>
            <p:cNvSpPr txBox="1">
              <a:spLocks noChangeArrowheads="1"/>
            </p:cNvSpPr>
            <p:nvPr/>
          </p:nvSpPr>
          <p:spPr bwMode="auto">
            <a:xfrm>
              <a:off x="4897016" y="45056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3" name="Oval 24"/>
            <p:cNvSpPr>
              <a:spLocks noChangeArrowheads="1"/>
            </p:cNvSpPr>
            <p:nvPr/>
          </p:nvSpPr>
          <p:spPr bwMode="auto">
            <a:xfrm>
              <a:off x="5811416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4" name="Oval 25"/>
            <p:cNvSpPr>
              <a:spLocks noChangeArrowheads="1"/>
            </p:cNvSpPr>
            <p:nvPr/>
          </p:nvSpPr>
          <p:spPr bwMode="auto">
            <a:xfrm>
              <a:off x="4571579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" name="Oval 26"/>
            <p:cNvSpPr>
              <a:spLocks noChangeArrowheads="1"/>
            </p:cNvSpPr>
            <p:nvPr/>
          </p:nvSpPr>
          <p:spPr bwMode="auto">
            <a:xfrm>
              <a:off x="6435304" y="531053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6" name="Oval 27"/>
            <p:cNvSpPr>
              <a:spLocks noChangeArrowheads="1"/>
            </p:cNvSpPr>
            <p:nvPr/>
          </p:nvSpPr>
          <p:spPr bwMode="auto">
            <a:xfrm>
              <a:off x="33730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7" name="Oval 28"/>
            <p:cNvSpPr>
              <a:spLocks noChangeArrowheads="1"/>
            </p:cNvSpPr>
            <p:nvPr/>
          </p:nvSpPr>
          <p:spPr bwMode="auto">
            <a:xfrm>
              <a:off x="39826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8" name="Oval 29"/>
            <p:cNvSpPr>
              <a:spLocks noChangeArrowheads="1"/>
            </p:cNvSpPr>
            <p:nvPr/>
          </p:nvSpPr>
          <p:spPr bwMode="auto">
            <a:xfrm>
              <a:off x="5201816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0" name="Line 30"/>
            <p:cNvSpPr>
              <a:spLocks noChangeShapeType="1"/>
            </p:cNvSpPr>
            <p:nvPr/>
          </p:nvSpPr>
          <p:spPr bwMode="auto">
            <a:xfrm flipH="1">
              <a:off x="5887616" y="4810472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1" name="Line 31"/>
            <p:cNvSpPr>
              <a:spLocks noChangeShapeType="1"/>
            </p:cNvSpPr>
            <p:nvPr/>
          </p:nvSpPr>
          <p:spPr bwMode="auto">
            <a:xfrm flipH="1">
              <a:off x="5278016" y="4810472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7" name="Line 33"/>
            <p:cNvSpPr>
              <a:spLocks noChangeShapeType="1"/>
            </p:cNvSpPr>
            <p:nvPr/>
          </p:nvSpPr>
          <p:spPr bwMode="auto">
            <a:xfrm flipH="1">
              <a:off x="4668416" y="4800947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71264" y="3356992"/>
            <a:ext cx="4876800" cy="1800200"/>
            <a:chOff x="2915816" y="3412269"/>
            <a:chExt cx="4876800" cy="2700301"/>
          </a:xfrm>
        </p:grpSpPr>
        <p:sp>
          <p:nvSpPr>
            <p:cNvPr id="66" name="Text Box 5"/>
            <p:cNvSpPr txBox="1">
              <a:spLocks noChangeArrowheads="1"/>
            </p:cNvSpPr>
            <p:nvPr/>
          </p:nvSpPr>
          <p:spPr bwMode="auto">
            <a:xfrm>
              <a:off x="4355976" y="3412269"/>
              <a:ext cx="3436640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>
                  <a:latin typeface="Times New Roman" pitchFamily="18" charset="0"/>
                </a:rPr>
                <a:t>h</a:t>
              </a:r>
              <a:r>
                <a:rPr lang="en-US" sz="2400" dirty="0" smtClean="0">
                  <a:latin typeface="Times New Roman" pitchFamily="18" charset="0"/>
                </a:rPr>
                <a:t>[</a:t>
              </a:r>
              <a:r>
                <a:rPr lang="id-ID" sz="2400" dirty="0" smtClean="0">
                  <a:latin typeface="Times New Roman" pitchFamily="18" charset="0"/>
                </a:rPr>
                <a:t>n-k</a:t>
              </a:r>
              <a:r>
                <a:rPr lang="en-US" sz="2400" dirty="0" smtClean="0">
                  <a:latin typeface="Times New Roman" pitchFamily="18" charset="0"/>
                </a:rPr>
                <a:t>]</a:t>
              </a:r>
              <a:r>
                <a:rPr lang="id-ID" sz="2400" dirty="0" smtClean="0">
                  <a:latin typeface="Times New Roman" pitchFamily="18" charset="0"/>
                </a:rPr>
                <a:t>=h[4-k]=h[-(k-4)] 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67" name="Line 6"/>
            <p:cNvSpPr>
              <a:spLocks noChangeShapeType="1"/>
            </p:cNvSpPr>
            <p:nvPr/>
          </p:nvSpPr>
          <p:spPr bwMode="auto">
            <a:xfrm>
              <a:off x="2915816" y="5420072"/>
              <a:ext cx="4648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19" name="Line 7"/>
            <p:cNvSpPr>
              <a:spLocks noChangeShapeType="1"/>
            </p:cNvSpPr>
            <p:nvPr/>
          </p:nvSpPr>
          <p:spPr bwMode="auto">
            <a:xfrm>
              <a:off x="5273824" y="3863181"/>
              <a:ext cx="4192" cy="20140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2" name="Line 8"/>
            <p:cNvSpPr>
              <a:spLocks noChangeShapeType="1"/>
            </p:cNvSpPr>
            <p:nvPr/>
          </p:nvSpPr>
          <p:spPr bwMode="auto">
            <a:xfrm>
              <a:off x="4058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8" name="Line 9"/>
            <p:cNvSpPr>
              <a:spLocks noChangeShapeType="1"/>
            </p:cNvSpPr>
            <p:nvPr/>
          </p:nvSpPr>
          <p:spPr bwMode="auto">
            <a:xfrm>
              <a:off x="46684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9" name="Text Box 10"/>
            <p:cNvSpPr txBox="1">
              <a:spLocks noChangeArrowheads="1"/>
            </p:cNvSpPr>
            <p:nvPr/>
          </p:nvSpPr>
          <p:spPr bwMode="auto">
            <a:xfrm>
              <a:off x="4386808" y="5420072"/>
              <a:ext cx="617240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latin typeface="Times New Roman" pitchFamily="18" charset="0"/>
                </a:rPr>
                <a:t>-1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0" name="Text Box 11"/>
            <p:cNvSpPr txBox="1">
              <a:spLocks noChangeArrowheads="1"/>
            </p:cNvSpPr>
            <p:nvPr/>
          </p:nvSpPr>
          <p:spPr bwMode="auto">
            <a:xfrm>
              <a:off x="3848472" y="5420072"/>
              <a:ext cx="507504" cy="69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 smtClean="0">
                  <a:latin typeface="Times New Roman" pitchFamily="18" charset="0"/>
                </a:rPr>
                <a:t>-2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1" name="Text Box 12"/>
            <p:cNvSpPr txBox="1">
              <a:spLocks noChangeArrowheads="1"/>
            </p:cNvSpPr>
            <p:nvPr/>
          </p:nvSpPr>
          <p:spPr bwMode="auto">
            <a:xfrm>
              <a:off x="7487816" y="5039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k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2" name="Line 13"/>
            <p:cNvSpPr>
              <a:spLocks noChangeShapeType="1"/>
            </p:cNvSpPr>
            <p:nvPr/>
          </p:nvSpPr>
          <p:spPr bwMode="auto">
            <a:xfrm>
              <a:off x="3449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3" name="Line 14"/>
            <p:cNvSpPr>
              <a:spLocks noChangeShapeType="1"/>
            </p:cNvSpPr>
            <p:nvPr/>
          </p:nvSpPr>
          <p:spPr bwMode="auto">
            <a:xfrm>
              <a:off x="58876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4" name="Text Box 15"/>
            <p:cNvSpPr txBox="1">
              <a:spLocks noChangeArrowheads="1"/>
            </p:cNvSpPr>
            <p:nvPr/>
          </p:nvSpPr>
          <p:spPr bwMode="auto">
            <a:xfrm>
              <a:off x="57352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5" name="Text Box 16"/>
            <p:cNvSpPr txBox="1">
              <a:spLocks noChangeArrowheads="1"/>
            </p:cNvSpPr>
            <p:nvPr/>
          </p:nvSpPr>
          <p:spPr bwMode="auto">
            <a:xfrm>
              <a:off x="32206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136" name="Line 17"/>
            <p:cNvSpPr>
              <a:spLocks noChangeShapeType="1"/>
            </p:cNvSpPr>
            <p:nvPr/>
          </p:nvSpPr>
          <p:spPr bwMode="auto">
            <a:xfrm>
              <a:off x="6497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7" name="Line 18"/>
            <p:cNvSpPr>
              <a:spLocks noChangeShapeType="1"/>
            </p:cNvSpPr>
            <p:nvPr/>
          </p:nvSpPr>
          <p:spPr bwMode="auto">
            <a:xfrm>
              <a:off x="7106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38" name="Text Box 19"/>
            <p:cNvSpPr txBox="1">
              <a:spLocks noChangeArrowheads="1"/>
            </p:cNvSpPr>
            <p:nvPr/>
          </p:nvSpPr>
          <p:spPr bwMode="auto">
            <a:xfrm>
              <a:off x="69544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39" name="Text Box 20"/>
            <p:cNvSpPr txBox="1">
              <a:spLocks noChangeArrowheads="1"/>
            </p:cNvSpPr>
            <p:nvPr/>
          </p:nvSpPr>
          <p:spPr bwMode="auto">
            <a:xfrm>
              <a:off x="63448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40" name="Line 21"/>
            <p:cNvSpPr>
              <a:spLocks noChangeShapeType="1"/>
            </p:cNvSpPr>
            <p:nvPr/>
          </p:nvSpPr>
          <p:spPr bwMode="auto">
            <a:xfrm flipH="1" flipV="1">
              <a:off x="5201816" y="4810472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41" name="Text Box 22"/>
            <p:cNvSpPr txBox="1">
              <a:spLocks noChangeArrowheads="1"/>
            </p:cNvSpPr>
            <p:nvPr/>
          </p:nvSpPr>
          <p:spPr bwMode="auto">
            <a:xfrm>
              <a:off x="4897016" y="45056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42" name="Oval 24"/>
            <p:cNvSpPr>
              <a:spLocks noChangeArrowheads="1"/>
            </p:cNvSpPr>
            <p:nvPr/>
          </p:nvSpPr>
          <p:spPr bwMode="auto">
            <a:xfrm>
              <a:off x="4552256" y="5292824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3" name="Oval 25"/>
            <p:cNvSpPr>
              <a:spLocks noChangeArrowheads="1"/>
            </p:cNvSpPr>
            <p:nvPr/>
          </p:nvSpPr>
          <p:spPr bwMode="auto">
            <a:xfrm>
              <a:off x="7064152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4" name="Oval 26"/>
            <p:cNvSpPr>
              <a:spLocks noChangeArrowheads="1"/>
            </p:cNvSpPr>
            <p:nvPr/>
          </p:nvSpPr>
          <p:spPr bwMode="auto">
            <a:xfrm>
              <a:off x="5200328" y="531053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5" name="Oval 27"/>
            <p:cNvSpPr>
              <a:spLocks noChangeArrowheads="1"/>
            </p:cNvSpPr>
            <p:nvPr/>
          </p:nvSpPr>
          <p:spPr bwMode="auto">
            <a:xfrm>
              <a:off x="3400128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6" name="Oval 28"/>
            <p:cNvSpPr>
              <a:spLocks noChangeArrowheads="1"/>
            </p:cNvSpPr>
            <p:nvPr/>
          </p:nvSpPr>
          <p:spPr bwMode="auto">
            <a:xfrm>
              <a:off x="6416080" y="4140696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7" name="Oval 29"/>
            <p:cNvSpPr>
              <a:spLocks noChangeArrowheads="1"/>
            </p:cNvSpPr>
            <p:nvPr/>
          </p:nvSpPr>
          <p:spPr bwMode="auto">
            <a:xfrm>
              <a:off x="3976192" y="5301208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8" name="Line 31"/>
            <p:cNvSpPr>
              <a:spLocks noChangeShapeType="1"/>
            </p:cNvSpPr>
            <p:nvPr/>
          </p:nvSpPr>
          <p:spPr bwMode="auto">
            <a:xfrm flipH="1">
              <a:off x="6496472" y="4168353"/>
              <a:ext cx="0" cy="12192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49" name="Line 33"/>
            <p:cNvSpPr>
              <a:spLocks noChangeShapeType="1"/>
            </p:cNvSpPr>
            <p:nvPr/>
          </p:nvSpPr>
          <p:spPr bwMode="auto">
            <a:xfrm flipH="1">
              <a:off x="7144544" y="4800947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940152" y="1412776"/>
            <a:ext cx="30514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000" dirty="0" smtClean="0"/>
              <a:t>Perkalian x[k] dan </a:t>
            </a:r>
          </a:p>
          <a:p>
            <a:pPr>
              <a:lnSpc>
                <a:spcPct val="150000"/>
              </a:lnSpc>
            </a:pPr>
            <a:r>
              <a:rPr lang="id-ID" sz="2000" dirty="0" smtClean="0"/>
              <a:t>h[n-k] untuk n = 4</a:t>
            </a:r>
          </a:p>
          <a:p>
            <a:pPr>
              <a:lnSpc>
                <a:spcPct val="150000"/>
              </a:lnSpc>
            </a:pPr>
            <a:r>
              <a:rPr lang="id-ID" sz="2000" dirty="0" smtClean="0"/>
              <a:t>Kemudian jumlahkan</a:t>
            </a:r>
          </a:p>
          <a:p>
            <a:pPr>
              <a:lnSpc>
                <a:spcPct val="150000"/>
              </a:lnSpc>
            </a:pPr>
            <a:endParaRPr lang="id-ID" sz="2000" dirty="0" smtClean="0"/>
          </a:p>
          <a:p>
            <a:pPr>
              <a:lnSpc>
                <a:spcPct val="150000"/>
              </a:lnSpc>
            </a:pPr>
            <a:r>
              <a:rPr lang="id-ID" sz="2000" dirty="0" smtClean="0"/>
              <a:t>Maka, y(n) = 0</a:t>
            </a:r>
          </a:p>
          <a:p>
            <a:pPr>
              <a:lnSpc>
                <a:spcPct val="150000"/>
              </a:lnSpc>
            </a:pPr>
            <a:endParaRPr lang="id-ID" sz="2000" dirty="0"/>
          </a:p>
          <a:p>
            <a:pPr>
              <a:lnSpc>
                <a:spcPct val="150000"/>
              </a:lnSpc>
            </a:pPr>
            <a:r>
              <a:rPr lang="id-ID" sz="2000" dirty="0" smtClean="0"/>
              <a:t>Untuk n=5 </a:t>
            </a:r>
            <a:r>
              <a:rPr lang="id-ID" sz="2000" dirty="0" smtClean="0">
                <a:sym typeface="Wingdings" pitchFamily="2" charset="2"/>
              </a:rPr>
              <a:t> ∞</a:t>
            </a:r>
            <a:endParaRPr lang="id-ID" sz="2000" dirty="0" smtClean="0"/>
          </a:p>
          <a:p>
            <a:pPr>
              <a:lnSpc>
                <a:spcPct val="150000"/>
              </a:lnSpc>
            </a:pPr>
            <a:r>
              <a:rPr lang="id-ID" sz="2000" dirty="0"/>
              <a:t>y</a:t>
            </a:r>
            <a:r>
              <a:rPr lang="id-ID" sz="2000" dirty="0" smtClean="0"/>
              <a:t>(n)=0</a:t>
            </a:r>
            <a:endParaRPr lang="id-ID" sz="2000" dirty="0"/>
          </a:p>
        </p:txBody>
      </p:sp>
      <p:sp>
        <p:nvSpPr>
          <p:cNvPr id="150" name="Text Box 5"/>
          <p:cNvSpPr txBox="1">
            <a:spLocks noChangeArrowheads="1"/>
          </p:cNvSpPr>
          <p:nvPr/>
        </p:nvSpPr>
        <p:spPr bwMode="auto">
          <a:xfrm>
            <a:off x="254496" y="3284984"/>
            <a:ext cx="8611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 sz="2400" dirty="0" smtClean="0">
                <a:latin typeface="Times New Roman" pitchFamily="18" charset="0"/>
              </a:rPr>
              <a:t>n=4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" name="Curved Left Arrow 2"/>
          <p:cNvSpPr/>
          <p:nvPr/>
        </p:nvSpPr>
        <p:spPr bwMode="auto">
          <a:xfrm>
            <a:off x="5128320" y="1814736"/>
            <a:ext cx="811832" cy="2468041"/>
          </a:xfrm>
          <a:prstGeom prst="curvedLeftArrow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108679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39E970F9-87FD-4F3E-9A03-D90D813A8372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68" name="Group 67"/>
          <p:cNvGrpSpPr/>
          <p:nvPr/>
        </p:nvGrpSpPr>
        <p:grpSpPr>
          <a:xfrm>
            <a:off x="1547664" y="1459632"/>
            <a:ext cx="5849416" cy="3481536"/>
            <a:chOff x="2915816" y="2395736"/>
            <a:chExt cx="5849416" cy="3481536"/>
          </a:xfrm>
        </p:grpSpPr>
        <p:sp>
          <p:nvSpPr>
            <p:cNvPr id="95" name="Text Box 5"/>
            <p:cNvSpPr txBox="1">
              <a:spLocks noChangeArrowheads="1"/>
            </p:cNvSpPr>
            <p:nvPr/>
          </p:nvSpPr>
          <p:spPr bwMode="auto">
            <a:xfrm>
              <a:off x="5250160" y="2395736"/>
              <a:ext cx="762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>
                  <a:latin typeface="Times New Roman" pitchFamily="18" charset="0"/>
                </a:rPr>
                <a:t>y</a:t>
              </a:r>
              <a:r>
                <a:rPr lang="en-US" sz="2400" dirty="0" smtClean="0">
                  <a:latin typeface="Times New Roman" pitchFamily="18" charset="0"/>
                </a:rPr>
                <a:t>[</a:t>
              </a:r>
              <a:r>
                <a:rPr lang="id-ID" sz="2400" dirty="0" smtClean="0">
                  <a:latin typeface="Times New Roman" pitchFamily="18" charset="0"/>
                </a:rPr>
                <a:t>n</a:t>
              </a:r>
              <a:r>
                <a:rPr lang="en-US" sz="2400" dirty="0" smtClean="0">
                  <a:latin typeface="Times New Roman" pitchFamily="18" charset="0"/>
                </a:rPr>
                <a:t>]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96" name="Line 6"/>
            <p:cNvSpPr>
              <a:spLocks noChangeShapeType="1"/>
            </p:cNvSpPr>
            <p:nvPr/>
          </p:nvSpPr>
          <p:spPr bwMode="auto">
            <a:xfrm>
              <a:off x="2915816" y="5420072"/>
              <a:ext cx="57690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7" name="Line 7"/>
            <p:cNvSpPr>
              <a:spLocks noChangeShapeType="1"/>
            </p:cNvSpPr>
            <p:nvPr/>
          </p:nvSpPr>
          <p:spPr bwMode="auto">
            <a:xfrm>
              <a:off x="5239916" y="2536304"/>
              <a:ext cx="38100" cy="3340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8" name="Line 8"/>
            <p:cNvSpPr>
              <a:spLocks noChangeShapeType="1"/>
            </p:cNvSpPr>
            <p:nvPr/>
          </p:nvSpPr>
          <p:spPr bwMode="auto">
            <a:xfrm>
              <a:off x="4058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99" name="Line 9"/>
            <p:cNvSpPr>
              <a:spLocks noChangeShapeType="1"/>
            </p:cNvSpPr>
            <p:nvPr/>
          </p:nvSpPr>
          <p:spPr bwMode="auto">
            <a:xfrm>
              <a:off x="46684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0" name="Text Box 10"/>
            <p:cNvSpPr txBox="1">
              <a:spLocks noChangeArrowheads="1"/>
            </p:cNvSpPr>
            <p:nvPr/>
          </p:nvSpPr>
          <p:spPr bwMode="auto">
            <a:xfrm>
              <a:off x="45160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01" name="Text Box 11"/>
            <p:cNvSpPr txBox="1">
              <a:spLocks noChangeArrowheads="1"/>
            </p:cNvSpPr>
            <p:nvPr/>
          </p:nvSpPr>
          <p:spPr bwMode="auto">
            <a:xfrm>
              <a:off x="38302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-2</a:t>
              </a:r>
            </a:p>
          </p:txBody>
        </p:sp>
        <p:sp>
          <p:nvSpPr>
            <p:cNvPr id="102" name="Text Box 12"/>
            <p:cNvSpPr txBox="1">
              <a:spLocks noChangeArrowheads="1"/>
            </p:cNvSpPr>
            <p:nvPr/>
          </p:nvSpPr>
          <p:spPr bwMode="auto">
            <a:xfrm>
              <a:off x="8460432" y="5348064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id-ID" sz="2400" dirty="0" smtClean="0">
                  <a:latin typeface="Times New Roman" pitchFamily="18" charset="0"/>
                </a:rPr>
                <a:t>n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03" name="Line 13"/>
            <p:cNvSpPr>
              <a:spLocks noChangeShapeType="1"/>
            </p:cNvSpPr>
            <p:nvPr/>
          </p:nvSpPr>
          <p:spPr bwMode="auto">
            <a:xfrm>
              <a:off x="3449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4" name="Line 14"/>
            <p:cNvSpPr>
              <a:spLocks noChangeShapeType="1"/>
            </p:cNvSpPr>
            <p:nvPr/>
          </p:nvSpPr>
          <p:spPr bwMode="auto">
            <a:xfrm>
              <a:off x="58876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5" name="Text Box 15"/>
            <p:cNvSpPr txBox="1">
              <a:spLocks noChangeArrowheads="1"/>
            </p:cNvSpPr>
            <p:nvPr/>
          </p:nvSpPr>
          <p:spPr bwMode="auto">
            <a:xfrm>
              <a:off x="57352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6" name="Text Box 16"/>
            <p:cNvSpPr txBox="1">
              <a:spLocks noChangeArrowheads="1"/>
            </p:cNvSpPr>
            <p:nvPr/>
          </p:nvSpPr>
          <p:spPr bwMode="auto">
            <a:xfrm>
              <a:off x="3220616" y="5420072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107" name="Line 17"/>
            <p:cNvSpPr>
              <a:spLocks noChangeShapeType="1"/>
            </p:cNvSpPr>
            <p:nvPr/>
          </p:nvSpPr>
          <p:spPr bwMode="auto">
            <a:xfrm>
              <a:off x="64972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8" name="Line 18"/>
            <p:cNvSpPr>
              <a:spLocks noChangeShapeType="1"/>
            </p:cNvSpPr>
            <p:nvPr/>
          </p:nvSpPr>
          <p:spPr bwMode="auto">
            <a:xfrm>
              <a:off x="7106816" y="5343872"/>
              <a:ext cx="0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09" name="Text Box 19"/>
            <p:cNvSpPr txBox="1">
              <a:spLocks noChangeArrowheads="1"/>
            </p:cNvSpPr>
            <p:nvPr/>
          </p:nvSpPr>
          <p:spPr bwMode="auto">
            <a:xfrm>
              <a:off x="69544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0" name="Text Box 20"/>
            <p:cNvSpPr txBox="1">
              <a:spLocks noChangeArrowheads="1"/>
            </p:cNvSpPr>
            <p:nvPr/>
          </p:nvSpPr>
          <p:spPr bwMode="auto">
            <a:xfrm>
              <a:off x="6344816" y="54200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1" name="Line 21"/>
            <p:cNvSpPr>
              <a:spLocks noChangeShapeType="1"/>
            </p:cNvSpPr>
            <p:nvPr/>
          </p:nvSpPr>
          <p:spPr bwMode="auto">
            <a:xfrm flipH="1" flipV="1">
              <a:off x="5201816" y="4810472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12" name="Text Box 22"/>
            <p:cNvSpPr txBox="1">
              <a:spLocks noChangeArrowheads="1"/>
            </p:cNvSpPr>
            <p:nvPr/>
          </p:nvSpPr>
          <p:spPr bwMode="auto">
            <a:xfrm>
              <a:off x="4897016" y="4505672"/>
              <a:ext cx="3048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3" name="Oval 24"/>
            <p:cNvSpPr>
              <a:spLocks noChangeArrowheads="1"/>
            </p:cNvSpPr>
            <p:nvPr/>
          </p:nvSpPr>
          <p:spPr bwMode="auto">
            <a:xfrm>
              <a:off x="5811416" y="3212976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4" name="Oval 25"/>
            <p:cNvSpPr>
              <a:spLocks noChangeArrowheads="1"/>
            </p:cNvSpPr>
            <p:nvPr/>
          </p:nvSpPr>
          <p:spPr bwMode="auto">
            <a:xfrm>
              <a:off x="4635624" y="533204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5" name="Oval 26"/>
            <p:cNvSpPr>
              <a:spLocks noChangeArrowheads="1"/>
            </p:cNvSpPr>
            <p:nvPr/>
          </p:nvSpPr>
          <p:spPr bwMode="auto">
            <a:xfrm>
              <a:off x="6435304" y="3212976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6" name="Oval 27"/>
            <p:cNvSpPr>
              <a:spLocks noChangeArrowheads="1"/>
            </p:cNvSpPr>
            <p:nvPr/>
          </p:nvSpPr>
          <p:spPr bwMode="auto">
            <a:xfrm>
              <a:off x="33730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7" name="Oval 28"/>
            <p:cNvSpPr>
              <a:spLocks noChangeArrowheads="1"/>
            </p:cNvSpPr>
            <p:nvPr/>
          </p:nvSpPr>
          <p:spPr bwMode="auto">
            <a:xfrm>
              <a:off x="3982616" y="53438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8" name="Oval 29"/>
            <p:cNvSpPr>
              <a:spLocks noChangeArrowheads="1"/>
            </p:cNvSpPr>
            <p:nvPr/>
          </p:nvSpPr>
          <p:spPr bwMode="auto">
            <a:xfrm>
              <a:off x="5201816" y="4734272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0" name="Line 30"/>
            <p:cNvSpPr>
              <a:spLocks noChangeShapeType="1"/>
            </p:cNvSpPr>
            <p:nvPr/>
          </p:nvSpPr>
          <p:spPr bwMode="auto">
            <a:xfrm>
              <a:off x="5887616" y="3289177"/>
              <a:ext cx="19422" cy="220709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1" name="Line 31"/>
            <p:cNvSpPr>
              <a:spLocks noChangeShapeType="1"/>
            </p:cNvSpPr>
            <p:nvPr/>
          </p:nvSpPr>
          <p:spPr bwMode="auto">
            <a:xfrm flipH="1">
              <a:off x="5278016" y="4810472"/>
              <a:ext cx="0" cy="60960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  <p:sp>
          <p:nvSpPr>
            <p:cNvPr id="127" name="Line 33"/>
            <p:cNvSpPr>
              <a:spLocks noChangeShapeType="1"/>
            </p:cNvSpPr>
            <p:nvPr/>
          </p:nvSpPr>
          <p:spPr bwMode="auto">
            <a:xfrm flipH="1">
              <a:off x="6516216" y="3289177"/>
              <a:ext cx="0" cy="215604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d-ID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763688" y="5157192"/>
            <a:ext cx="60486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 smtClean="0"/>
              <a:t>Sehingga  </a:t>
            </a:r>
          </a:p>
          <a:p>
            <a:r>
              <a:rPr lang="id-ID" sz="2800" b="1" dirty="0" smtClean="0"/>
              <a:t>   </a:t>
            </a:r>
          </a:p>
          <a:p>
            <a:r>
              <a:rPr lang="id-ID" sz="2800" b="1" dirty="0" smtClean="0"/>
              <a:t>y(n) = [ </a:t>
            </a:r>
            <a:r>
              <a:rPr lang="id-ID" sz="2800" b="1" u="sng" dirty="0" smtClean="0"/>
              <a:t>1</a:t>
            </a:r>
            <a:r>
              <a:rPr lang="id-ID" sz="2800" b="1" dirty="0" smtClean="0"/>
              <a:t> 3 3 2 ]</a:t>
            </a:r>
          </a:p>
          <a:p>
            <a:endParaRPr lang="id-ID" sz="2800" b="1" dirty="0"/>
          </a:p>
        </p:txBody>
      </p:sp>
      <p:sp>
        <p:nvSpPr>
          <p:cNvPr id="64" name="Text Box 22"/>
          <p:cNvSpPr txBox="1">
            <a:spLocks noChangeArrowheads="1"/>
          </p:cNvSpPr>
          <p:nvPr/>
        </p:nvSpPr>
        <p:spPr bwMode="auto">
          <a:xfrm>
            <a:off x="4139952" y="206084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 sz="2400" dirty="0" smtClean="0">
                <a:latin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69" name="Text Box 22"/>
          <p:cNvSpPr txBox="1">
            <a:spLocks noChangeArrowheads="1"/>
          </p:cNvSpPr>
          <p:nvPr/>
        </p:nvSpPr>
        <p:spPr bwMode="auto">
          <a:xfrm>
            <a:off x="4771256" y="206084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 sz="2400" dirty="0" smtClean="0">
                <a:latin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70" name="Line 33"/>
          <p:cNvSpPr>
            <a:spLocks noChangeShapeType="1"/>
          </p:cNvSpPr>
          <p:nvPr/>
        </p:nvSpPr>
        <p:spPr bwMode="auto">
          <a:xfrm flipH="1">
            <a:off x="5724128" y="2996952"/>
            <a:ext cx="14536" cy="15079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d-ID"/>
          </a:p>
        </p:txBody>
      </p:sp>
      <p:sp>
        <p:nvSpPr>
          <p:cNvPr id="72" name="Oval 26"/>
          <p:cNvSpPr>
            <a:spLocks noChangeArrowheads="1"/>
          </p:cNvSpPr>
          <p:nvPr/>
        </p:nvSpPr>
        <p:spPr bwMode="auto">
          <a:xfrm>
            <a:off x="5652120" y="291656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3" name="Text Box 22"/>
          <p:cNvSpPr txBox="1">
            <a:spLocks noChangeArrowheads="1"/>
          </p:cNvSpPr>
          <p:nvPr/>
        </p:nvSpPr>
        <p:spPr bwMode="auto">
          <a:xfrm>
            <a:off x="5347320" y="278092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 sz="2400" dirty="0" smtClean="0">
                <a:latin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74" name="Text Box 19"/>
          <p:cNvSpPr txBox="1">
            <a:spLocks noChangeArrowheads="1"/>
          </p:cNvSpPr>
          <p:nvPr/>
        </p:nvSpPr>
        <p:spPr bwMode="auto">
          <a:xfrm>
            <a:off x="6156176" y="4483968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d-ID" sz="2400" dirty="0" smtClean="0">
                <a:latin typeface="Times New Roman" pitchFamily="18" charset="0"/>
              </a:rPr>
              <a:t>4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75" name="Oval 25"/>
          <p:cNvSpPr>
            <a:spLocks noChangeArrowheads="1"/>
          </p:cNvSpPr>
          <p:nvPr/>
        </p:nvSpPr>
        <p:spPr bwMode="auto">
          <a:xfrm>
            <a:off x="6228184" y="4365104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063370"/>
              </p:ext>
            </p:extLst>
          </p:nvPr>
        </p:nvGraphicFramePr>
        <p:xfrm>
          <a:off x="3654425" y="5159780"/>
          <a:ext cx="427037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4" imgW="2095200" imgH="342720" progId="Equation.3">
                  <p:embed/>
                </p:oleObj>
              </mc:Choice>
              <mc:Fallback>
                <p:oleObj name="Equation" r:id="rId4" imgW="20952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425" y="5159780"/>
                        <a:ext cx="427037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7034426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2852936"/>
            <a:ext cx="6923112" cy="15121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4800" dirty="0" smtClean="0"/>
              <a:t>Mudah Bukan ??????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2956796105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Konvolusi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fr-FR" dirty="0" err="1"/>
              <a:t>Komputasi</a:t>
            </a:r>
            <a:r>
              <a:rPr lang="fr-FR" dirty="0"/>
              <a:t> </a:t>
            </a:r>
            <a:r>
              <a:rPr lang="fr-FR" dirty="0" err="1"/>
              <a:t>tersebut</a:t>
            </a:r>
            <a:r>
              <a:rPr lang="fr-FR" dirty="0"/>
              <a:t> </a:t>
            </a:r>
            <a:r>
              <a:rPr lang="fr-FR" dirty="0" err="1"/>
              <a:t>diselesaikan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merubah</a:t>
            </a:r>
            <a:r>
              <a:rPr lang="fr-FR" dirty="0"/>
              <a:t> </a:t>
            </a:r>
            <a:r>
              <a:rPr lang="fr-FR" dirty="0" err="1"/>
              <a:t>indeks</a:t>
            </a:r>
            <a:r>
              <a:rPr lang="fr-FR" dirty="0"/>
              <a:t> </a:t>
            </a:r>
            <a:r>
              <a:rPr lang="fr-FR" dirty="0" err="1"/>
              <a:t>waktu</a:t>
            </a:r>
            <a:r>
              <a:rPr lang="fr-FR" dirty="0"/>
              <a:t> </a:t>
            </a:r>
            <a:r>
              <a:rPr lang="fr-FR" dirty="0" err="1"/>
              <a:t>diskrit</a:t>
            </a:r>
            <a:r>
              <a:rPr lang="fr-FR" i="1" dirty="0"/>
              <a:t> n </a:t>
            </a:r>
            <a:r>
              <a:rPr lang="fr-FR" dirty="0" err="1"/>
              <a:t>menjadi</a:t>
            </a:r>
            <a:r>
              <a:rPr lang="fr-FR" dirty="0"/>
              <a:t> </a:t>
            </a:r>
            <a:r>
              <a:rPr lang="fr-FR" i="1" dirty="0"/>
              <a:t>k </a:t>
            </a:r>
            <a:r>
              <a:rPr lang="fr-FR" dirty="0" err="1"/>
              <a:t>dalam</a:t>
            </a:r>
            <a:r>
              <a:rPr lang="fr-FR" dirty="0"/>
              <a:t> </a:t>
            </a:r>
            <a:r>
              <a:rPr lang="fr-FR" dirty="0" err="1"/>
              <a:t>sinyal</a:t>
            </a:r>
            <a:r>
              <a:rPr lang="fr-FR" dirty="0"/>
              <a:t> </a:t>
            </a:r>
            <a:r>
              <a:rPr lang="fr-FR" i="1" dirty="0"/>
              <a:t>x[n] </a:t>
            </a:r>
            <a:r>
              <a:rPr lang="fr-FR" dirty="0"/>
              <a:t>dan </a:t>
            </a:r>
            <a:r>
              <a:rPr lang="fr-FR" i="1" dirty="0"/>
              <a:t>h[n]</a:t>
            </a:r>
            <a:r>
              <a:rPr lang="fr-FR" dirty="0"/>
              <a:t>. </a:t>
            </a:r>
            <a:endParaRPr lang="id-ID" dirty="0"/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fr-FR" dirty="0" err="1"/>
              <a:t>Sinyal</a:t>
            </a:r>
            <a:r>
              <a:rPr lang="fr-FR" dirty="0"/>
              <a:t> yang </a:t>
            </a:r>
            <a:r>
              <a:rPr lang="fr-FR" dirty="0" err="1"/>
              <a:t>dihasilkan</a:t>
            </a:r>
            <a:r>
              <a:rPr lang="fr-FR" dirty="0"/>
              <a:t> </a:t>
            </a:r>
            <a:r>
              <a:rPr lang="fr-FR" i="1" dirty="0"/>
              <a:t>x[k] </a:t>
            </a:r>
            <a:r>
              <a:rPr lang="fr-FR" dirty="0"/>
              <a:t>dan </a:t>
            </a:r>
            <a:r>
              <a:rPr lang="fr-FR" i="1" dirty="0"/>
              <a:t>h[k] </a:t>
            </a:r>
            <a:r>
              <a:rPr lang="fr-FR" dirty="0" err="1"/>
              <a:t>selanjutnya</a:t>
            </a:r>
            <a:r>
              <a:rPr lang="fr-FR" dirty="0"/>
              <a:t> </a:t>
            </a:r>
            <a:r>
              <a:rPr lang="fr-FR" dirty="0" err="1"/>
              <a:t>menjadi</a:t>
            </a:r>
            <a:r>
              <a:rPr lang="fr-FR" dirty="0"/>
              <a:t> </a:t>
            </a:r>
            <a:r>
              <a:rPr lang="fr-FR" dirty="0" err="1"/>
              <a:t>sebuah</a:t>
            </a:r>
            <a:r>
              <a:rPr lang="fr-FR" dirty="0"/>
              <a:t> </a:t>
            </a:r>
            <a:r>
              <a:rPr lang="fr-FR" dirty="0" err="1"/>
              <a:t>fungsi</a:t>
            </a:r>
            <a:r>
              <a:rPr lang="fr-FR" dirty="0"/>
              <a:t> </a:t>
            </a:r>
            <a:r>
              <a:rPr lang="fr-FR" dirty="0" err="1"/>
              <a:t>waktu</a:t>
            </a:r>
            <a:r>
              <a:rPr lang="fr-FR" dirty="0"/>
              <a:t> </a:t>
            </a:r>
            <a:r>
              <a:rPr lang="fr-FR" dirty="0" err="1"/>
              <a:t>diskrit</a:t>
            </a:r>
            <a:r>
              <a:rPr lang="fr-FR" dirty="0"/>
              <a:t> k.</a:t>
            </a:r>
            <a:r>
              <a:rPr lang="fr-FR" i="1" dirty="0"/>
              <a:t> </a:t>
            </a:r>
            <a:endParaRPr lang="id-ID" i="1" dirty="0"/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fr-FR" dirty="0" err="1"/>
              <a:t>Langkah</a:t>
            </a:r>
            <a:r>
              <a:rPr lang="fr-FR" dirty="0"/>
              <a:t> </a:t>
            </a:r>
            <a:r>
              <a:rPr lang="fr-FR" dirty="0" err="1"/>
              <a:t>berikutnya</a:t>
            </a:r>
            <a:r>
              <a:rPr lang="fr-FR" dirty="0"/>
              <a:t> </a:t>
            </a:r>
            <a:r>
              <a:rPr lang="fr-FR" dirty="0" err="1"/>
              <a:t>adalah</a:t>
            </a:r>
            <a:r>
              <a:rPr lang="fr-FR" dirty="0"/>
              <a:t> </a:t>
            </a:r>
            <a:r>
              <a:rPr lang="fr-FR" dirty="0" err="1"/>
              <a:t>menentukan</a:t>
            </a:r>
            <a:r>
              <a:rPr lang="fr-FR" dirty="0"/>
              <a:t> h</a:t>
            </a:r>
            <a:r>
              <a:rPr lang="fr-FR" i="1" dirty="0"/>
              <a:t>[n-k] 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i="1" dirty="0"/>
              <a:t>h[</a:t>
            </a:r>
            <a:r>
              <a:rPr lang="id-ID" i="1" dirty="0"/>
              <a:t>-</a:t>
            </a:r>
            <a:r>
              <a:rPr lang="fr-FR" i="1" dirty="0"/>
              <a:t>k] </a:t>
            </a:r>
            <a:r>
              <a:rPr lang="fr-FR" dirty="0" err="1"/>
              <a:t>merupakan</a:t>
            </a:r>
            <a:r>
              <a:rPr lang="fr-FR" dirty="0"/>
              <a:t> </a:t>
            </a:r>
            <a:r>
              <a:rPr lang="fr-FR" dirty="0" err="1"/>
              <a:t>pencerminan</a:t>
            </a:r>
            <a:r>
              <a:rPr lang="fr-FR" dirty="0"/>
              <a:t> dari h</a:t>
            </a:r>
            <a:r>
              <a:rPr lang="fr-FR" i="1" dirty="0"/>
              <a:t>[k] </a:t>
            </a:r>
            <a:r>
              <a:rPr lang="fr-FR" dirty="0"/>
              <a:t>yang </a:t>
            </a:r>
            <a:r>
              <a:rPr lang="fr-FR" dirty="0" err="1"/>
              <a:t>diorientasikan</a:t>
            </a:r>
            <a:r>
              <a:rPr lang="fr-FR" dirty="0"/>
              <a:t> </a:t>
            </a:r>
            <a:r>
              <a:rPr lang="fr-FR" dirty="0" err="1"/>
              <a:t>pada</a:t>
            </a:r>
            <a:r>
              <a:rPr lang="fr-FR" dirty="0"/>
              <a:t> </a:t>
            </a:r>
            <a:r>
              <a:rPr lang="fr-FR" dirty="0" err="1"/>
              <a:t>sumbu</a:t>
            </a:r>
            <a:r>
              <a:rPr lang="fr-FR" dirty="0"/>
              <a:t> </a:t>
            </a:r>
            <a:r>
              <a:rPr lang="fr-FR" dirty="0" err="1"/>
              <a:t>vertikal</a:t>
            </a:r>
            <a:r>
              <a:rPr lang="fr-FR" dirty="0"/>
              <a:t> dan h</a:t>
            </a:r>
            <a:r>
              <a:rPr lang="fr-FR" i="1" dirty="0"/>
              <a:t>[n-k] </a:t>
            </a:r>
            <a:r>
              <a:rPr lang="fr-FR" dirty="0" err="1"/>
              <a:t>merupakan</a:t>
            </a:r>
            <a:r>
              <a:rPr lang="fr-FR" dirty="0"/>
              <a:t> </a:t>
            </a:r>
            <a:r>
              <a:rPr lang="fr-FR" i="1" dirty="0"/>
              <a:t>h[</a:t>
            </a:r>
            <a:r>
              <a:rPr lang="id-ID" i="1" dirty="0"/>
              <a:t>-</a:t>
            </a:r>
            <a:r>
              <a:rPr lang="fr-FR" i="1" dirty="0"/>
              <a:t>k] </a:t>
            </a:r>
            <a:r>
              <a:rPr lang="fr-FR" dirty="0"/>
              <a:t>yang </a:t>
            </a:r>
            <a:r>
              <a:rPr lang="fr-FR" dirty="0" err="1"/>
              <a:t>digeser</a:t>
            </a:r>
            <a:r>
              <a:rPr lang="fr-FR" dirty="0"/>
              <a:t> </a:t>
            </a:r>
            <a:r>
              <a:rPr lang="fr-FR" dirty="0" err="1"/>
              <a:t>ke</a:t>
            </a:r>
            <a:r>
              <a:rPr lang="fr-FR" dirty="0"/>
              <a:t> </a:t>
            </a:r>
            <a:r>
              <a:rPr lang="fr-FR" dirty="0" err="1"/>
              <a:t>kanan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sejauh</a:t>
            </a:r>
            <a:r>
              <a:rPr lang="fr-FR" i="1" dirty="0"/>
              <a:t> n</a:t>
            </a:r>
            <a:r>
              <a:rPr lang="fr-FR" dirty="0"/>
              <a:t>.</a:t>
            </a:r>
            <a:endParaRPr lang="id-ID" dirty="0"/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fr-FR" dirty="0" err="1"/>
              <a:t>Saat</a:t>
            </a:r>
            <a:r>
              <a:rPr lang="fr-FR" dirty="0"/>
              <a:t> </a:t>
            </a:r>
            <a:r>
              <a:rPr lang="fr-FR" dirty="0" err="1"/>
              <a:t>pertama</a:t>
            </a:r>
            <a:r>
              <a:rPr lang="fr-FR" dirty="0"/>
              <a:t> kali </a:t>
            </a:r>
            <a:r>
              <a:rPr lang="fr-FR" dirty="0" err="1"/>
              <a:t>hasil</a:t>
            </a:r>
            <a:r>
              <a:rPr lang="fr-FR" dirty="0"/>
              <a:t> </a:t>
            </a:r>
            <a:r>
              <a:rPr lang="fr-FR" dirty="0" err="1"/>
              <a:t>perkalian</a:t>
            </a:r>
            <a:r>
              <a:rPr lang="fr-FR" dirty="0"/>
              <a:t> </a:t>
            </a:r>
            <a:r>
              <a:rPr lang="fr-FR" i="1" dirty="0"/>
              <a:t>x[k]</a:t>
            </a:r>
            <a:r>
              <a:rPr lang="id-ID" i="1" dirty="0"/>
              <a:t>h</a:t>
            </a:r>
            <a:r>
              <a:rPr lang="fr-FR" i="1" dirty="0"/>
              <a:t>[n-k] </a:t>
            </a:r>
            <a:r>
              <a:rPr lang="fr-FR" dirty="0" err="1"/>
              <a:t>terbentuk</a:t>
            </a:r>
            <a:r>
              <a:rPr lang="fr-FR" dirty="0"/>
              <a:t>, </a:t>
            </a:r>
            <a:r>
              <a:rPr lang="fr-FR" dirty="0" err="1"/>
              <a:t>nilai</a:t>
            </a:r>
            <a:r>
              <a:rPr lang="fr-FR" dirty="0"/>
              <a:t> </a:t>
            </a:r>
            <a:r>
              <a:rPr lang="fr-FR" dirty="0" err="1"/>
              <a:t>pada</a:t>
            </a:r>
            <a:r>
              <a:rPr lang="fr-FR" dirty="0"/>
              <a:t> </a:t>
            </a:r>
            <a:r>
              <a:rPr lang="fr-FR" dirty="0" err="1"/>
              <a:t>konvolusi</a:t>
            </a:r>
            <a:r>
              <a:rPr lang="fr-FR" dirty="0"/>
              <a:t> </a:t>
            </a:r>
            <a:r>
              <a:rPr lang="fr-FR" i="1" dirty="0"/>
              <a:t>x[n]*</a:t>
            </a:r>
            <a:r>
              <a:rPr lang="id-ID" i="1" dirty="0"/>
              <a:t>h</a:t>
            </a:r>
            <a:r>
              <a:rPr lang="fr-FR" i="1" dirty="0"/>
              <a:t>[n] </a:t>
            </a:r>
            <a:r>
              <a:rPr lang="fr-FR" dirty="0" err="1"/>
              <a:t>pada</a:t>
            </a:r>
            <a:r>
              <a:rPr lang="fr-FR" dirty="0"/>
              <a:t> </a:t>
            </a:r>
            <a:r>
              <a:rPr lang="fr-FR" dirty="0" err="1"/>
              <a:t>titik</a:t>
            </a:r>
            <a:r>
              <a:rPr lang="fr-FR" dirty="0"/>
              <a:t> </a:t>
            </a:r>
            <a:r>
              <a:rPr lang="fr-FR" i="1" dirty="0"/>
              <a:t>n </a:t>
            </a:r>
            <a:r>
              <a:rPr lang="fr-FR" dirty="0" err="1"/>
              <a:t>dihitung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menjumlahkan</a:t>
            </a:r>
            <a:r>
              <a:rPr lang="fr-FR" dirty="0"/>
              <a:t> </a:t>
            </a:r>
            <a:r>
              <a:rPr lang="fr-FR" dirty="0" err="1"/>
              <a:t>nilai</a:t>
            </a:r>
            <a:r>
              <a:rPr lang="fr-FR" dirty="0"/>
              <a:t> </a:t>
            </a:r>
            <a:r>
              <a:rPr lang="fr-FR" i="1" dirty="0"/>
              <a:t>x[k]h[n-k] </a:t>
            </a:r>
            <a:r>
              <a:rPr lang="fr-FR" dirty="0" err="1"/>
              <a:t>sesuai</a:t>
            </a:r>
            <a:r>
              <a:rPr lang="fr-FR" dirty="0"/>
              <a:t> </a:t>
            </a:r>
            <a:r>
              <a:rPr lang="fr-FR" dirty="0" err="1"/>
              <a:t>rentang</a:t>
            </a:r>
            <a:r>
              <a:rPr lang="fr-FR" dirty="0"/>
              <a:t> </a:t>
            </a:r>
            <a:r>
              <a:rPr lang="fr-FR" i="1" dirty="0"/>
              <a:t>k </a:t>
            </a:r>
            <a:r>
              <a:rPr lang="fr-FR" dirty="0" err="1"/>
              <a:t>pada</a:t>
            </a:r>
            <a:r>
              <a:rPr lang="fr-FR" dirty="0"/>
              <a:t> </a:t>
            </a:r>
            <a:r>
              <a:rPr lang="fr-FR" dirty="0" err="1"/>
              <a:t>sederetan</a:t>
            </a:r>
            <a:r>
              <a:rPr lang="fr-FR" dirty="0"/>
              <a:t> </a:t>
            </a:r>
            <a:r>
              <a:rPr lang="fr-FR" dirty="0" err="1"/>
              <a:t>nilai</a:t>
            </a:r>
            <a:r>
              <a:rPr lang="fr-FR" dirty="0"/>
              <a:t> </a:t>
            </a:r>
            <a:r>
              <a:rPr lang="fr-FR" dirty="0" err="1"/>
              <a:t>integer</a:t>
            </a:r>
            <a:r>
              <a:rPr lang="fr-FR" dirty="0"/>
              <a:t> </a:t>
            </a:r>
            <a:r>
              <a:rPr lang="fr-FR" dirty="0" err="1"/>
              <a:t>tertentu</a:t>
            </a:r>
            <a:r>
              <a:rPr lang="fr-FR" dirty="0"/>
              <a:t>. 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79570266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fr-FR" sz="3000" u="sng" dirty="0" err="1" smtClean="0"/>
              <a:t>Contoh</a:t>
            </a:r>
            <a:endParaRPr lang="id-ID" sz="3000" dirty="0"/>
          </a:p>
          <a:p>
            <a:pPr marL="0" indent="0">
              <a:lnSpc>
                <a:spcPct val="160000"/>
              </a:lnSpc>
              <a:buNone/>
            </a:pPr>
            <a:r>
              <a:rPr lang="fr-FR" sz="3000" dirty="0" err="1"/>
              <a:t>Dua</a:t>
            </a:r>
            <a:r>
              <a:rPr lang="fr-FR" sz="3000" dirty="0"/>
              <a:t> </a:t>
            </a:r>
            <a:r>
              <a:rPr lang="fr-FR" sz="3000" dirty="0" err="1"/>
              <a:t>buah</a:t>
            </a:r>
            <a:r>
              <a:rPr lang="fr-FR" sz="3000" dirty="0"/>
              <a:t> </a:t>
            </a:r>
            <a:r>
              <a:rPr lang="fr-FR" sz="3000" dirty="0" err="1"/>
              <a:t>isyarat</a:t>
            </a:r>
            <a:r>
              <a:rPr lang="fr-FR" sz="3000" dirty="0"/>
              <a:t> </a:t>
            </a:r>
            <a:r>
              <a:rPr lang="fr-FR" sz="3000" dirty="0" err="1"/>
              <a:t>diskrit</a:t>
            </a:r>
            <a:r>
              <a:rPr lang="fr-FR" sz="3000" dirty="0"/>
              <a:t> x(n) dan </a:t>
            </a:r>
            <a:r>
              <a:rPr lang="id-ID" sz="3000" dirty="0" smtClean="0"/>
              <a:t>h</a:t>
            </a:r>
            <a:r>
              <a:rPr lang="fr-FR" sz="3000" dirty="0" smtClean="0"/>
              <a:t>(n</a:t>
            </a:r>
            <a:r>
              <a:rPr lang="fr-FR" sz="3000" dirty="0"/>
              <a:t>) </a:t>
            </a:r>
            <a:r>
              <a:rPr lang="fr-FR" sz="3000" dirty="0" err="1"/>
              <a:t>mempunyai</a:t>
            </a:r>
            <a:r>
              <a:rPr lang="fr-FR" sz="3000" dirty="0"/>
              <a:t> </a:t>
            </a:r>
            <a:r>
              <a:rPr lang="fr-FR" sz="3000" dirty="0" err="1"/>
              <a:t>representasi</a:t>
            </a:r>
            <a:r>
              <a:rPr lang="fr-FR" sz="3000" dirty="0"/>
              <a:t> </a:t>
            </a:r>
            <a:r>
              <a:rPr lang="fr-FR" sz="3000" dirty="0" err="1"/>
              <a:t>sebagai</a:t>
            </a:r>
            <a:r>
              <a:rPr lang="fr-FR" sz="3000" dirty="0"/>
              <a:t> </a:t>
            </a:r>
            <a:r>
              <a:rPr lang="fr-FR" sz="3000" dirty="0" err="1"/>
              <a:t>berikut</a:t>
            </a:r>
            <a:r>
              <a:rPr lang="fr-FR" sz="3000" dirty="0"/>
              <a:t>:</a:t>
            </a:r>
            <a:endParaRPr lang="id-ID" sz="3000" dirty="0"/>
          </a:p>
          <a:p>
            <a:pPr marL="0" indent="0">
              <a:lnSpc>
                <a:spcPct val="160000"/>
              </a:lnSpc>
              <a:buNone/>
            </a:pPr>
            <a:r>
              <a:rPr lang="id-ID" sz="3000" dirty="0" smtClean="0"/>
              <a:t>	</a:t>
            </a:r>
            <a:r>
              <a:rPr lang="fr-FR" sz="3000" dirty="0" smtClean="0"/>
              <a:t>x(n</a:t>
            </a:r>
            <a:r>
              <a:rPr lang="fr-FR" sz="3000" dirty="0"/>
              <a:t>) </a:t>
            </a:r>
            <a:r>
              <a:rPr lang="fr-FR" sz="3000" dirty="0" smtClean="0"/>
              <a:t>=</a:t>
            </a:r>
            <a:r>
              <a:rPr lang="id-ID" sz="3000" dirty="0" smtClean="0"/>
              <a:t>	</a:t>
            </a:r>
            <a:r>
              <a:rPr lang="fr-FR" sz="3000" dirty="0" smtClean="0"/>
              <a:t>1</a:t>
            </a:r>
            <a:r>
              <a:rPr lang="id-ID" sz="3000" dirty="0" smtClean="0"/>
              <a:t>,	</a:t>
            </a:r>
            <a:r>
              <a:rPr lang="fr-FR" sz="3000" dirty="0" smtClean="0"/>
              <a:t>n </a:t>
            </a:r>
            <a:r>
              <a:rPr lang="fr-FR" sz="3000" dirty="0"/>
              <a:t>= -1,0,1</a:t>
            </a:r>
            <a:endParaRPr lang="id-ID" sz="3000" dirty="0"/>
          </a:p>
          <a:p>
            <a:pPr marL="0" indent="0">
              <a:lnSpc>
                <a:spcPct val="160000"/>
              </a:lnSpc>
              <a:buNone/>
            </a:pPr>
            <a:r>
              <a:rPr lang="fr-FR" sz="3000" dirty="0"/>
              <a:t>		</a:t>
            </a:r>
            <a:r>
              <a:rPr lang="fr-FR" sz="3000" dirty="0" smtClean="0"/>
              <a:t>0,</a:t>
            </a:r>
            <a:r>
              <a:rPr lang="id-ID" sz="3000" dirty="0" smtClean="0"/>
              <a:t>	</a:t>
            </a:r>
            <a:r>
              <a:rPr lang="fr-FR" sz="3000" dirty="0" smtClean="0"/>
              <a:t>n </a:t>
            </a:r>
            <a:r>
              <a:rPr lang="fr-FR" sz="3000" dirty="0" err="1"/>
              <a:t>lainnya</a:t>
            </a:r>
            <a:endParaRPr lang="id-ID" sz="3000" dirty="0"/>
          </a:p>
          <a:p>
            <a:pPr marL="0" indent="0">
              <a:lnSpc>
                <a:spcPct val="160000"/>
              </a:lnSpc>
              <a:buNone/>
            </a:pPr>
            <a:r>
              <a:rPr lang="fr-FR" sz="3000" dirty="0" err="1"/>
              <a:t>sedangkan</a:t>
            </a:r>
            <a:r>
              <a:rPr lang="fr-FR" sz="3000" dirty="0"/>
              <a:t>,</a:t>
            </a:r>
            <a:endParaRPr lang="id-ID" sz="3000" dirty="0"/>
          </a:p>
          <a:p>
            <a:pPr marL="0" indent="0">
              <a:lnSpc>
                <a:spcPct val="160000"/>
              </a:lnSpc>
              <a:buNone/>
            </a:pPr>
            <a:r>
              <a:rPr lang="fr-FR" sz="3000" dirty="0"/>
              <a:t>		</a:t>
            </a:r>
            <a:r>
              <a:rPr lang="fr-FR" sz="3000" dirty="0" smtClean="0"/>
              <a:t>1</a:t>
            </a:r>
            <a:r>
              <a:rPr lang="id-ID" sz="3000" dirty="0" smtClean="0"/>
              <a:t>,</a:t>
            </a:r>
            <a:r>
              <a:rPr lang="fr-FR" sz="3000" dirty="0"/>
              <a:t>	n=1</a:t>
            </a:r>
            <a:endParaRPr lang="id-ID" sz="3000" dirty="0"/>
          </a:p>
          <a:p>
            <a:pPr marL="0" indent="0">
              <a:lnSpc>
                <a:spcPct val="160000"/>
              </a:lnSpc>
              <a:buNone/>
            </a:pPr>
            <a:r>
              <a:rPr lang="fr-FR" sz="3000" dirty="0" smtClean="0"/>
              <a:t>	</a:t>
            </a:r>
            <a:r>
              <a:rPr lang="id-ID" sz="3000" dirty="0" smtClean="0"/>
              <a:t>h</a:t>
            </a:r>
            <a:r>
              <a:rPr lang="fr-FR" sz="3000" dirty="0" smtClean="0"/>
              <a:t>(n</a:t>
            </a:r>
            <a:r>
              <a:rPr lang="fr-FR" sz="3000" dirty="0"/>
              <a:t>) =	</a:t>
            </a:r>
            <a:r>
              <a:rPr lang="fr-FR" sz="3000" dirty="0" smtClean="0"/>
              <a:t>2</a:t>
            </a:r>
            <a:r>
              <a:rPr lang="fr-FR" sz="3000" dirty="0"/>
              <a:t>,	n=2</a:t>
            </a:r>
            <a:endParaRPr lang="id-ID" sz="3000" dirty="0"/>
          </a:p>
          <a:p>
            <a:pPr marL="0" indent="0">
              <a:lnSpc>
                <a:spcPct val="160000"/>
              </a:lnSpc>
              <a:buNone/>
            </a:pPr>
            <a:r>
              <a:rPr lang="fr-FR" sz="3000" dirty="0"/>
              <a:t>		</a:t>
            </a:r>
            <a:r>
              <a:rPr lang="fr-FR" sz="3000" dirty="0" smtClean="0"/>
              <a:t>0</a:t>
            </a:r>
            <a:r>
              <a:rPr lang="fr-FR" sz="3000" dirty="0"/>
              <a:t>,	n </a:t>
            </a:r>
            <a:r>
              <a:rPr lang="fr-FR" sz="3000" dirty="0" err="1"/>
              <a:t>lainnya</a:t>
            </a:r>
            <a:endParaRPr lang="id-ID" sz="3000" dirty="0"/>
          </a:p>
          <a:p>
            <a:pPr marL="0" indent="0">
              <a:lnSpc>
                <a:spcPct val="160000"/>
              </a:lnSpc>
              <a:buNone/>
            </a:pPr>
            <a:r>
              <a:rPr lang="fr-FR" sz="3000" dirty="0" err="1"/>
              <a:t>carilah</a:t>
            </a:r>
            <a:r>
              <a:rPr lang="fr-FR" sz="3000" dirty="0"/>
              <a:t> </a:t>
            </a:r>
            <a:r>
              <a:rPr lang="id-ID" sz="3000" dirty="0" smtClean="0"/>
              <a:t>y</a:t>
            </a:r>
            <a:r>
              <a:rPr lang="fr-FR" sz="3000" dirty="0" smtClean="0"/>
              <a:t>(n</a:t>
            </a:r>
            <a:r>
              <a:rPr lang="fr-FR" sz="3000" dirty="0"/>
              <a:t>) = </a:t>
            </a:r>
            <a:r>
              <a:rPr lang="fr-FR" sz="3000" dirty="0" smtClean="0"/>
              <a:t>x(n)*</a:t>
            </a:r>
            <a:r>
              <a:rPr lang="id-ID" sz="3000" dirty="0" smtClean="0"/>
              <a:t>h</a:t>
            </a:r>
            <a:r>
              <a:rPr lang="fr-FR" sz="3000" dirty="0" smtClean="0"/>
              <a:t>(n)</a:t>
            </a:r>
            <a:endParaRPr lang="id-ID" sz="3000" dirty="0"/>
          </a:p>
          <a:p>
            <a:endParaRPr lang="id-ID" dirty="0"/>
          </a:p>
        </p:txBody>
      </p:sp>
      <p:sp>
        <p:nvSpPr>
          <p:cNvPr id="4" name="AutoShape 2"/>
          <p:cNvSpPr>
            <a:spLocks/>
          </p:cNvSpPr>
          <p:nvPr/>
        </p:nvSpPr>
        <p:spPr bwMode="auto">
          <a:xfrm>
            <a:off x="2133600" y="2933328"/>
            <a:ext cx="146112" cy="648072"/>
          </a:xfrm>
          <a:prstGeom prst="leftBrace">
            <a:avLst>
              <a:gd name="adj1" fmla="val 4184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" name="AutoShape 2"/>
          <p:cNvSpPr>
            <a:spLocks/>
          </p:cNvSpPr>
          <p:nvPr/>
        </p:nvSpPr>
        <p:spPr bwMode="auto">
          <a:xfrm>
            <a:off x="2133600" y="4365104"/>
            <a:ext cx="158688" cy="1080120"/>
          </a:xfrm>
          <a:prstGeom prst="leftBrace">
            <a:avLst>
              <a:gd name="adj1" fmla="val 4184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1872325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4800600" y="5105400"/>
            <a:ext cx="2232248" cy="792088"/>
          </a:xfrm>
          <a:prstGeom prst="ellipse">
            <a:avLst/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49825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b="1" dirty="0" err="1"/>
              <a:t>Penyelesaian</a:t>
            </a:r>
            <a:r>
              <a:rPr lang="en-US" b="1" dirty="0"/>
              <a:t>:</a:t>
            </a:r>
            <a:endParaRPr lang="id-ID" dirty="0"/>
          </a:p>
          <a:p>
            <a:pPr marL="0" indent="0">
              <a:lnSpc>
                <a:spcPct val="170000"/>
              </a:lnSpc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id-ID" dirty="0"/>
              <a:t>y</a:t>
            </a:r>
            <a:r>
              <a:rPr lang="en-US" dirty="0" smtClean="0"/>
              <a:t>(n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id-ID" dirty="0"/>
          </a:p>
          <a:p>
            <a:pPr marL="0" indent="0">
              <a:lnSpc>
                <a:spcPct val="170000"/>
              </a:lnSpc>
              <a:buNone/>
            </a:pPr>
            <a:r>
              <a:rPr lang="fr-FR" dirty="0" smtClean="0"/>
              <a:t>dari </a:t>
            </a:r>
            <a:r>
              <a:rPr lang="fr-FR" dirty="0" err="1"/>
              <a:t>rumusan</a:t>
            </a:r>
            <a:r>
              <a:rPr lang="fr-FR" dirty="0"/>
              <a:t> </a:t>
            </a:r>
            <a:r>
              <a:rPr lang="fr-FR" dirty="0" err="1"/>
              <a:t>tersebut</a:t>
            </a:r>
            <a:r>
              <a:rPr lang="fr-FR" dirty="0"/>
              <a:t> </a:t>
            </a:r>
            <a:r>
              <a:rPr lang="fr-FR" dirty="0" err="1"/>
              <a:t>dibutuhkan</a:t>
            </a:r>
            <a:r>
              <a:rPr lang="fr-FR" dirty="0"/>
              <a:t> x(k) dan </a:t>
            </a:r>
            <a:r>
              <a:rPr lang="id-ID" dirty="0" smtClean="0"/>
              <a:t>h</a:t>
            </a:r>
            <a:r>
              <a:rPr lang="fr-FR" dirty="0" smtClean="0"/>
              <a:t>(n-k</a:t>
            </a:r>
            <a:r>
              <a:rPr lang="fr-FR" dirty="0"/>
              <a:t>). </a:t>
            </a:r>
            <a:endParaRPr lang="id-ID" dirty="0"/>
          </a:p>
          <a:p>
            <a:pPr marL="0" indent="0">
              <a:lnSpc>
                <a:spcPct val="170000"/>
              </a:lnSpc>
              <a:buNone/>
            </a:pPr>
            <a:r>
              <a:rPr lang="fr-FR" dirty="0" err="1"/>
              <a:t>Nilai</a:t>
            </a:r>
            <a:r>
              <a:rPr lang="fr-FR" dirty="0"/>
              <a:t> x(k) </a:t>
            </a:r>
            <a:r>
              <a:rPr lang="fr-FR" dirty="0" err="1"/>
              <a:t>didapat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mengganti</a:t>
            </a:r>
            <a:r>
              <a:rPr lang="fr-FR" dirty="0"/>
              <a:t> </a:t>
            </a:r>
            <a:r>
              <a:rPr lang="fr-FR" dirty="0" err="1"/>
              <a:t>indeks</a:t>
            </a:r>
            <a:r>
              <a:rPr lang="fr-FR" dirty="0"/>
              <a:t> n </a:t>
            </a:r>
            <a:r>
              <a:rPr lang="fr-FR" dirty="0" err="1"/>
              <a:t>menjadi</a:t>
            </a:r>
            <a:r>
              <a:rPr lang="fr-FR" dirty="0"/>
              <a:t> k.</a:t>
            </a:r>
            <a:endParaRPr lang="id-ID" dirty="0"/>
          </a:p>
          <a:p>
            <a:pPr marL="0" indent="0">
              <a:lnSpc>
                <a:spcPct val="170000"/>
              </a:lnSpc>
              <a:buNone/>
            </a:pPr>
            <a:r>
              <a:rPr lang="fr-FR" dirty="0"/>
              <a:t>x(k) =	</a:t>
            </a:r>
            <a:r>
              <a:rPr lang="id-ID" dirty="0" smtClean="0"/>
              <a:t>	</a:t>
            </a:r>
            <a:r>
              <a:rPr lang="fr-FR" dirty="0" smtClean="0"/>
              <a:t>1</a:t>
            </a:r>
            <a:r>
              <a:rPr lang="fr-FR" dirty="0"/>
              <a:t>	k = -1,0,1</a:t>
            </a:r>
            <a:endParaRPr lang="id-ID" dirty="0"/>
          </a:p>
          <a:p>
            <a:pPr marL="0" indent="0">
              <a:lnSpc>
                <a:spcPct val="170000"/>
              </a:lnSpc>
              <a:buNone/>
            </a:pPr>
            <a:r>
              <a:rPr lang="fr-FR" dirty="0"/>
              <a:t>		</a:t>
            </a:r>
            <a:r>
              <a:rPr lang="fr-FR" dirty="0" smtClean="0"/>
              <a:t>0</a:t>
            </a:r>
            <a:r>
              <a:rPr lang="fr-FR" dirty="0"/>
              <a:t>,	k </a:t>
            </a:r>
            <a:r>
              <a:rPr lang="fr-FR" dirty="0" err="1"/>
              <a:t>lainnya</a:t>
            </a:r>
            <a:endParaRPr lang="id-ID" dirty="0"/>
          </a:p>
          <a:p>
            <a:pPr marL="0" indent="0">
              <a:lnSpc>
                <a:spcPct val="170000"/>
              </a:lnSpc>
              <a:buNone/>
            </a:pPr>
            <a:r>
              <a:rPr lang="fr-FR" dirty="0" err="1"/>
              <a:t>Sedangkan</a:t>
            </a:r>
            <a:r>
              <a:rPr lang="fr-FR" dirty="0"/>
              <a:t> </a:t>
            </a:r>
            <a:r>
              <a:rPr lang="id-ID" dirty="0" smtClean="0"/>
              <a:t>h</a:t>
            </a:r>
            <a:r>
              <a:rPr lang="fr-FR" dirty="0" smtClean="0"/>
              <a:t>(n-k</a:t>
            </a:r>
            <a:r>
              <a:rPr lang="fr-FR" dirty="0"/>
              <a:t>) </a:t>
            </a:r>
            <a:r>
              <a:rPr lang="fr-FR" dirty="0" err="1"/>
              <a:t>adalah</a:t>
            </a:r>
            <a:r>
              <a:rPr lang="fr-FR" dirty="0"/>
              <a:t> </a:t>
            </a:r>
            <a:r>
              <a:rPr lang="fr-FR" dirty="0" err="1"/>
              <a:t>sebagai</a:t>
            </a:r>
            <a:r>
              <a:rPr lang="fr-FR" dirty="0"/>
              <a:t> </a:t>
            </a:r>
            <a:r>
              <a:rPr lang="fr-FR" dirty="0" err="1"/>
              <a:t>berikut</a:t>
            </a:r>
            <a:r>
              <a:rPr lang="fr-FR" dirty="0"/>
              <a:t> :</a:t>
            </a:r>
            <a:endParaRPr lang="id-ID" dirty="0"/>
          </a:p>
          <a:p>
            <a:pPr marL="0" indent="0">
              <a:lnSpc>
                <a:spcPct val="170000"/>
              </a:lnSpc>
              <a:buNone/>
            </a:pPr>
            <a:r>
              <a:rPr lang="fr-FR" dirty="0"/>
              <a:t>		1	</a:t>
            </a:r>
            <a:r>
              <a:rPr lang="fr-FR" dirty="0" smtClean="0"/>
              <a:t>k</a:t>
            </a:r>
            <a:r>
              <a:rPr lang="id-ID" dirty="0" smtClean="0"/>
              <a:t> </a:t>
            </a:r>
            <a:r>
              <a:rPr lang="fr-FR" dirty="0" smtClean="0"/>
              <a:t>=</a:t>
            </a:r>
            <a:r>
              <a:rPr lang="id-ID" dirty="0" smtClean="0"/>
              <a:t> </a:t>
            </a:r>
            <a:r>
              <a:rPr lang="fr-FR" dirty="0" smtClean="0"/>
              <a:t>n-1</a:t>
            </a:r>
            <a:r>
              <a:rPr lang="id-ID" dirty="0" smtClean="0"/>
              <a:t>		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id-ID" dirty="0" smtClean="0"/>
              <a:t>h</a:t>
            </a:r>
            <a:r>
              <a:rPr lang="fr-FR" dirty="0" smtClean="0"/>
              <a:t>(n-k) =	</a:t>
            </a:r>
            <a:r>
              <a:rPr lang="id-ID" dirty="0" smtClean="0"/>
              <a:t>	</a:t>
            </a:r>
            <a:r>
              <a:rPr lang="fr-FR" dirty="0" smtClean="0"/>
              <a:t>2,	k</a:t>
            </a:r>
            <a:r>
              <a:rPr lang="id-ID" dirty="0" smtClean="0"/>
              <a:t> </a:t>
            </a:r>
            <a:r>
              <a:rPr lang="fr-FR" dirty="0" smtClean="0"/>
              <a:t>=</a:t>
            </a:r>
            <a:r>
              <a:rPr lang="id-ID" dirty="0" smtClean="0"/>
              <a:t> </a:t>
            </a:r>
            <a:r>
              <a:rPr lang="fr-FR" dirty="0" smtClean="0"/>
              <a:t>n-2</a:t>
            </a:r>
            <a:r>
              <a:rPr lang="id-ID" dirty="0" smtClean="0"/>
              <a:t>		 </a:t>
            </a:r>
            <a:r>
              <a:rPr lang="id-ID" b="1" dirty="0" smtClean="0">
                <a:solidFill>
                  <a:schemeClr val="bg1"/>
                </a:solidFill>
              </a:rPr>
              <a:t>h(n)</a:t>
            </a:r>
            <a:r>
              <a:rPr lang="id-ID" b="1" dirty="0" smtClean="0">
                <a:solidFill>
                  <a:schemeClr val="bg1"/>
                </a:solidFill>
                <a:sym typeface="Wingdings" pitchFamily="2" charset="2"/>
              </a:rPr>
              <a:t>h(n-k) </a:t>
            </a:r>
            <a:r>
              <a:rPr lang="id-ID" b="1" dirty="0" smtClean="0">
                <a:solidFill>
                  <a:schemeClr val="bg1"/>
                </a:solidFill>
              </a:rPr>
              <a:t>	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fr-FR" dirty="0"/>
              <a:t>		0,	n </a:t>
            </a:r>
            <a:r>
              <a:rPr lang="fr-FR" dirty="0" err="1"/>
              <a:t>lainnya</a:t>
            </a:r>
            <a:endParaRPr lang="id-ID" dirty="0"/>
          </a:p>
          <a:p>
            <a:endParaRPr lang="id-ID" dirty="0"/>
          </a:p>
        </p:txBody>
      </p:sp>
      <p:sp>
        <p:nvSpPr>
          <p:cNvPr id="4" name="AutoShape 2"/>
          <p:cNvSpPr>
            <a:spLocks/>
          </p:cNvSpPr>
          <p:nvPr/>
        </p:nvSpPr>
        <p:spPr bwMode="auto">
          <a:xfrm>
            <a:off x="2027088" y="3505200"/>
            <a:ext cx="146112" cy="609600"/>
          </a:xfrm>
          <a:prstGeom prst="leftBrace">
            <a:avLst>
              <a:gd name="adj1" fmla="val 4184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" name="AutoShape 2"/>
          <p:cNvSpPr>
            <a:spLocks/>
          </p:cNvSpPr>
          <p:nvPr/>
        </p:nvSpPr>
        <p:spPr bwMode="auto">
          <a:xfrm>
            <a:off x="2027088" y="4935488"/>
            <a:ext cx="146112" cy="1008112"/>
          </a:xfrm>
          <a:prstGeom prst="leftBrace">
            <a:avLst>
              <a:gd name="adj1" fmla="val 4184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6933518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fr-FR" sz="4000" dirty="0" err="1"/>
              <a:t>Nilai</a:t>
            </a:r>
            <a:r>
              <a:rPr lang="fr-FR" sz="4000" dirty="0"/>
              <a:t> </a:t>
            </a:r>
            <a:r>
              <a:rPr lang="id-ID" sz="4000" dirty="0" smtClean="0"/>
              <a:t>h</a:t>
            </a:r>
            <a:r>
              <a:rPr lang="fr-FR" sz="4000" dirty="0" smtClean="0"/>
              <a:t>(n</a:t>
            </a:r>
            <a:r>
              <a:rPr lang="fr-FR" sz="4000" dirty="0"/>
              <a:t>) </a:t>
            </a:r>
            <a:r>
              <a:rPr lang="fr-FR" sz="4000" dirty="0" err="1"/>
              <a:t>dievaluasi</a:t>
            </a:r>
            <a:r>
              <a:rPr lang="fr-FR" sz="4000" dirty="0"/>
              <a:t> </a:t>
            </a:r>
            <a:r>
              <a:rPr lang="fr-FR" sz="4000" dirty="0" err="1"/>
              <a:t>untuk</a:t>
            </a:r>
            <a:r>
              <a:rPr lang="fr-FR" sz="4000" dirty="0"/>
              <a:t> </a:t>
            </a:r>
            <a:r>
              <a:rPr lang="fr-FR" sz="4000" dirty="0" err="1"/>
              <a:t>setiap</a:t>
            </a:r>
            <a:r>
              <a:rPr lang="fr-FR" sz="4000" dirty="0"/>
              <a:t> </a:t>
            </a:r>
            <a:r>
              <a:rPr lang="fr-FR" sz="4000" dirty="0" smtClean="0"/>
              <a:t>n</a:t>
            </a:r>
            <a:endParaRPr lang="id-ID" sz="4000" dirty="0" smtClean="0"/>
          </a:p>
          <a:p>
            <a:pPr marL="0" indent="0">
              <a:lnSpc>
                <a:spcPct val="170000"/>
              </a:lnSpc>
              <a:buNone/>
            </a:pPr>
            <a:endParaRPr lang="id-ID" sz="4000" dirty="0"/>
          </a:p>
          <a:p>
            <a:pPr marL="0" lvl="0" indent="0">
              <a:lnSpc>
                <a:spcPct val="170000"/>
              </a:lnSpc>
              <a:buNone/>
            </a:pPr>
            <a:r>
              <a:rPr lang="id-ID" sz="4000" dirty="0" smtClean="0"/>
              <a:t>a) </a:t>
            </a:r>
            <a:r>
              <a:rPr lang="fr-FR" sz="4000" dirty="0" err="1" smtClean="0"/>
              <a:t>Untuk</a:t>
            </a:r>
            <a:r>
              <a:rPr lang="fr-FR" sz="4000" dirty="0" smtClean="0"/>
              <a:t> </a:t>
            </a:r>
            <a:r>
              <a:rPr lang="fr-FR" sz="4000" dirty="0"/>
              <a:t>n= -1</a:t>
            </a:r>
            <a:endParaRPr lang="id-ID" sz="4000" dirty="0"/>
          </a:p>
          <a:p>
            <a:pPr marL="0" indent="0">
              <a:lnSpc>
                <a:spcPct val="170000"/>
              </a:lnSpc>
              <a:buNone/>
            </a:pPr>
            <a:r>
              <a:rPr lang="id-ID" sz="4000" dirty="0" smtClean="0"/>
              <a:t>		</a:t>
            </a:r>
            <a:r>
              <a:rPr lang="fr-FR" sz="4000" dirty="0" smtClean="0"/>
              <a:t>x(k</a:t>
            </a:r>
            <a:r>
              <a:rPr lang="fr-FR" sz="4000" dirty="0"/>
              <a:t>) </a:t>
            </a:r>
            <a:r>
              <a:rPr lang="id-ID" sz="4000" dirty="0" smtClean="0"/>
              <a:t>		</a:t>
            </a:r>
            <a:r>
              <a:rPr lang="fr-FR" sz="4000" dirty="0" smtClean="0"/>
              <a:t>= </a:t>
            </a:r>
            <a:r>
              <a:rPr lang="fr-FR" sz="4000" dirty="0">
                <a:sym typeface="Symbol"/>
              </a:rPr>
              <a:t></a:t>
            </a:r>
            <a:r>
              <a:rPr lang="fr-FR" sz="4000" dirty="0"/>
              <a:t>(k+1) + </a:t>
            </a:r>
            <a:r>
              <a:rPr lang="fr-FR" sz="4000" dirty="0">
                <a:sym typeface="Symbol"/>
              </a:rPr>
              <a:t></a:t>
            </a:r>
            <a:r>
              <a:rPr lang="fr-FR" sz="4000" dirty="0"/>
              <a:t>(k) + </a:t>
            </a:r>
            <a:r>
              <a:rPr lang="fr-FR" sz="4000" dirty="0">
                <a:sym typeface="Symbol"/>
              </a:rPr>
              <a:t></a:t>
            </a:r>
            <a:r>
              <a:rPr lang="fr-FR" sz="4000" dirty="0"/>
              <a:t>(k-1</a:t>
            </a:r>
            <a:r>
              <a:rPr lang="fr-FR" sz="4000" dirty="0" smtClean="0"/>
              <a:t>)</a:t>
            </a:r>
            <a:endParaRPr lang="id-ID" sz="4000" dirty="0"/>
          </a:p>
          <a:p>
            <a:pPr marL="0" indent="0">
              <a:lnSpc>
                <a:spcPct val="170000"/>
              </a:lnSpc>
              <a:buNone/>
            </a:pPr>
            <a:r>
              <a:rPr lang="id-ID" sz="4000" dirty="0" smtClean="0"/>
              <a:t>		h</a:t>
            </a:r>
            <a:r>
              <a:rPr lang="fr-FR" sz="4000" dirty="0" smtClean="0"/>
              <a:t>(-</a:t>
            </a:r>
            <a:r>
              <a:rPr lang="fr-FR" sz="4000" dirty="0"/>
              <a:t>1-k</a:t>
            </a:r>
            <a:r>
              <a:rPr lang="fr-FR" sz="4000" dirty="0" smtClean="0"/>
              <a:t>)</a:t>
            </a:r>
            <a:r>
              <a:rPr lang="id-ID" sz="4000" dirty="0" smtClean="0"/>
              <a:t>= h[-(k+1)]	</a:t>
            </a:r>
            <a:r>
              <a:rPr lang="fr-FR" sz="4000" dirty="0" smtClean="0"/>
              <a:t>= </a:t>
            </a:r>
            <a:r>
              <a:rPr lang="fr-FR" sz="4000" dirty="0"/>
              <a:t>2</a:t>
            </a:r>
            <a:r>
              <a:rPr lang="fr-FR" sz="4000" dirty="0">
                <a:sym typeface="Symbol"/>
              </a:rPr>
              <a:t></a:t>
            </a:r>
            <a:r>
              <a:rPr lang="fr-FR" sz="4000" dirty="0"/>
              <a:t>(k+3) + </a:t>
            </a:r>
            <a:r>
              <a:rPr lang="fr-FR" sz="4000" dirty="0">
                <a:sym typeface="Symbol"/>
              </a:rPr>
              <a:t></a:t>
            </a:r>
            <a:r>
              <a:rPr lang="fr-FR" sz="4000" dirty="0"/>
              <a:t>(k+2</a:t>
            </a:r>
            <a:r>
              <a:rPr lang="fr-FR" sz="4000" dirty="0" smtClean="0"/>
              <a:t>)</a:t>
            </a:r>
            <a:endParaRPr lang="id-ID" sz="4000" dirty="0" smtClean="0"/>
          </a:p>
          <a:p>
            <a:pPr marL="0" indent="0">
              <a:lnSpc>
                <a:spcPct val="170000"/>
              </a:lnSpc>
              <a:buNone/>
            </a:pPr>
            <a:endParaRPr lang="id-ID" sz="4000" dirty="0"/>
          </a:p>
          <a:p>
            <a:pPr marL="0" indent="0">
              <a:lnSpc>
                <a:spcPct val="170000"/>
              </a:lnSpc>
              <a:buNone/>
            </a:pPr>
            <a:r>
              <a:rPr lang="id-ID" sz="4000" dirty="0" smtClean="0"/>
              <a:t>		y</a:t>
            </a:r>
            <a:r>
              <a:rPr lang="fr-FR" sz="4000" dirty="0" smtClean="0"/>
              <a:t>(-</a:t>
            </a:r>
            <a:r>
              <a:rPr lang="fr-FR" sz="4000" dirty="0"/>
              <a:t>1) </a:t>
            </a:r>
            <a:r>
              <a:rPr lang="id-ID" sz="4000" dirty="0" smtClean="0"/>
              <a:t>		</a:t>
            </a:r>
            <a:r>
              <a:rPr lang="fr-FR" sz="4000" dirty="0" smtClean="0"/>
              <a:t>= </a:t>
            </a:r>
            <a:r>
              <a:rPr lang="fr-FR" sz="4000" dirty="0"/>
              <a:t>.... +  x(-</a:t>
            </a:r>
            <a:r>
              <a:rPr lang="fr-FR" sz="4000" dirty="0" smtClean="0"/>
              <a:t>3)</a:t>
            </a:r>
            <a:r>
              <a:rPr lang="id-ID" sz="4000" dirty="0" smtClean="0"/>
              <a:t>h</a:t>
            </a:r>
            <a:r>
              <a:rPr lang="fr-FR" sz="4000" dirty="0" smtClean="0"/>
              <a:t>(-</a:t>
            </a:r>
            <a:r>
              <a:rPr lang="fr-FR" sz="4000" dirty="0"/>
              <a:t>3) + x(-</a:t>
            </a:r>
            <a:r>
              <a:rPr lang="fr-FR" sz="4000" dirty="0" smtClean="0"/>
              <a:t>2)</a:t>
            </a:r>
            <a:r>
              <a:rPr lang="id-ID" sz="4000" dirty="0" smtClean="0"/>
              <a:t>h</a:t>
            </a:r>
            <a:r>
              <a:rPr lang="fr-FR" sz="4000" dirty="0" smtClean="0"/>
              <a:t>(-</a:t>
            </a:r>
            <a:r>
              <a:rPr lang="fr-FR" sz="4000" dirty="0"/>
              <a:t>2</a:t>
            </a:r>
            <a:r>
              <a:rPr lang="fr-FR" sz="4000" dirty="0" smtClean="0"/>
              <a:t>)+</a:t>
            </a:r>
            <a:endParaRPr lang="id-ID" sz="4000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id-ID" sz="4000" dirty="0"/>
              <a:t>	</a:t>
            </a:r>
            <a:r>
              <a:rPr lang="id-ID" sz="4000" dirty="0" smtClean="0"/>
              <a:t>			</a:t>
            </a:r>
            <a:r>
              <a:rPr lang="fr-FR" sz="4000" dirty="0" smtClean="0"/>
              <a:t>x</a:t>
            </a:r>
            <a:r>
              <a:rPr lang="fr-FR" sz="4000" dirty="0"/>
              <a:t>(-</a:t>
            </a:r>
            <a:r>
              <a:rPr lang="fr-FR" sz="4000" dirty="0" smtClean="0"/>
              <a:t>1)</a:t>
            </a:r>
            <a:r>
              <a:rPr lang="id-ID" sz="4000" dirty="0" smtClean="0"/>
              <a:t>h</a:t>
            </a:r>
            <a:r>
              <a:rPr lang="fr-FR" sz="4000" dirty="0" smtClean="0"/>
              <a:t>(-</a:t>
            </a:r>
            <a:r>
              <a:rPr lang="fr-FR" sz="4000" dirty="0"/>
              <a:t>1)+</a:t>
            </a:r>
            <a:r>
              <a:rPr lang="fr-FR" sz="4000" dirty="0" smtClean="0"/>
              <a:t>x(0)</a:t>
            </a:r>
            <a:r>
              <a:rPr lang="id-ID" sz="4000" dirty="0" smtClean="0"/>
              <a:t>h</a:t>
            </a:r>
            <a:r>
              <a:rPr lang="fr-FR" sz="4000" dirty="0" smtClean="0"/>
              <a:t>(0)+....</a:t>
            </a:r>
            <a:endParaRPr lang="id-ID" sz="4000" dirty="0"/>
          </a:p>
          <a:p>
            <a:pPr marL="0" indent="0">
              <a:lnSpc>
                <a:spcPct val="170000"/>
              </a:lnSpc>
              <a:buNone/>
            </a:pPr>
            <a:r>
              <a:rPr lang="id-ID" sz="4000" dirty="0" smtClean="0"/>
              <a:t>		y</a:t>
            </a:r>
            <a:r>
              <a:rPr lang="fr-FR" sz="4000" dirty="0" smtClean="0"/>
              <a:t>(-</a:t>
            </a:r>
            <a:r>
              <a:rPr lang="fr-FR" sz="4000" dirty="0"/>
              <a:t>1) </a:t>
            </a:r>
            <a:r>
              <a:rPr lang="id-ID" sz="4000" dirty="0" smtClean="0"/>
              <a:t>		</a:t>
            </a:r>
            <a:r>
              <a:rPr lang="fr-FR" sz="4000" dirty="0" smtClean="0"/>
              <a:t>= 0</a:t>
            </a:r>
            <a:endParaRPr lang="id-ID" sz="4000" dirty="0" smtClean="0"/>
          </a:p>
          <a:p>
            <a:pPr marL="0" indent="0">
              <a:lnSpc>
                <a:spcPct val="170000"/>
              </a:lnSpc>
              <a:buNone/>
            </a:pPr>
            <a:endParaRPr lang="id-ID" sz="4000" dirty="0"/>
          </a:p>
          <a:p>
            <a:pPr marL="0" indent="0">
              <a:lnSpc>
                <a:spcPct val="170000"/>
              </a:lnSpc>
              <a:buNone/>
            </a:pPr>
            <a:r>
              <a:rPr lang="id-ID" sz="4000" dirty="0" smtClean="0"/>
              <a:t>Untuk n= -2 </a:t>
            </a:r>
            <a:r>
              <a:rPr lang="id-ID" sz="4000" dirty="0" smtClean="0">
                <a:sym typeface="Wingdings" pitchFamily="2" charset="2"/>
              </a:rPr>
              <a:t>-∞ , Maka y(n) = 0</a:t>
            </a:r>
            <a:endParaRPr lang="id-ID" sz="40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45988627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lnSpc>
                <a:spcPct val="160000"/>
              </a:lnSpc>
              <a:buNone/>
            </a:pPr>
            <a:r>
              <a:rPr lang="id-ID" dirty="0" smtClean="0"/>
              <a:t>b)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/>
              <a:t>n= 0</a:t>
            </a:r>
            <a:endParaRPr lang="id-ID" dirty="0"/>
          </a:p>
          <a:p>
            <a:pPr marL="0" indent="0">
              <a:lnSpc>
                <a:spcPct val="160000"/>
              </a:lnSpc>
              <a:buNone/>
            </a:pPr>
            <a:r>
              <a:rPr lang="id-ID" dirty="0" smtClean="0"/>
              <a:t>	</a:t>
            </a:r>
            <a:r>
              <a:rPr lang="fr-FR" dirty="0" smtClean="0"/>
              <a:t>x(k</a:t>
            </a:r>
            <a:r>
              <a:rPr lang="fr-FR" dirty="0"/>
              <a:t>) </a:t>
            </a:r>
            <a:r>
              <a:rPr lang="id-ID" dirty="0" smtClean="0"/>
              <a:t>		</a:t>
            </a:r>
            <a:r>
              <a:rPr lang="fr-FR" dirty="0" smtClean="0"/>
              <a:t>= </a:t>
            </a:r>
            <a:r>
              <a:rPr lang="fr-FR" dirty="0">
                <a:sym typeface="Symbol"/>
              </a:rPr>
              <a:t></a:t>
            </a:r>
            <a:r>
              <a:rPr lang="fr-FR" dirty="0"/>
              <a:t>(k+1) + </a:t>
            </a:r>
            <a:r>
              <a:rPr lang="fr-FR" dirty="0">
                <a:sym typeface="Symbol"/>
              </a:rPr>
              <a:t></a:t>
            </a:r>
            <a:r>
              <a:rPr lang="fr-FR" dirty="0"/>
              <a:t>(k) + </a:t>
            </a:r>
            <a:r>
              <a:rPr lang="fr-FR" dirty="0">
                <a:sym typeface="Symbol"/>
              </a:rPr>
              <a:t></a:t>
            </a:r>
            <a:r>
              <a:rPr lang="fr-FR" dirty="0"/>
              <a:t>(k-1)</a:t>
            </a:r>
            <a:endParaRPr lang="id-ID" dirty="0"/>
          </a:p>
          <a:p>
            <a:pPr marL="0" indent="0">
              <a:lnSpc>
                <a:spcPct val="160000"/>
              </a:lnSpc>
              <a:buNone/>
            </a:pPr>
            <a:r>
              <a:rPr lang="id-ID" dirty="0" smtClean="0"/>
              <a:t>	h</a:t>
            </a:r>
            <a:r>
              <a:rPr lang="fr-FR" dirty="0" smtClean="0"/>
              <a:t>(</a:t>
            </a:r>
            <a:r>
              <a:rPr lang="id-ID" dirty="0" smtClean="0"/>
              <a:t>0</a:t>
            </a:r>
            <a:r>
              <a:rPr lang="fr-FR" dirty="0" smtClean="0"/>
              <a:t>-k)</a:t>
            </a:r>
            <a:r>
              <a:rPr lang="id-ID" dirty="0" smtClean="0"/>
              <a:t> = h(-k)	</a:t>
            </a:r>
            <a:r>
              <a:rPr lang="fr-FR" dirty="0" smtClean="0"/>
              <a:t>= 2</a:t>
            </a:r>
            <a:r>
              <a:rPr lang="fr-FR" dirty="0">
                <a:sym typeface="Symbol"/>
              </a:rPr>
              <a:t></a:t>
            </a:r>
            <a:r>
              <a:rPr lang="fr-FR" dirty="0"/>
              <a:t>(k+2) + </a:t>
            </a:r>
            <a:r>
              <a:rPr lang="fr-FR" dirty="0">
                <a:sym typeface="Symbol"/>
              </a:rPr>
              <a:t></a:t>
            </a:r>
            <a:r>
              <a:rPr lang="fr-FR" dirty="0"/>
              <a:t>(k+1)</a:t>
            </a:r>
            <a:endParaRPr lang="id-ID" dirty="0"/>
          </a:p>
          <a:p>
            <a:pPr marL="0" indent="0">
              <a:lnSpc>
                <a:spcPct val="160000"/>
              </a:lnSpc>
              <a:buNone/>
            </a:pPr>
            <a:r>
              <a:rPr lang="fr-FR" dirty="0"/>
              <a:t>	 	 </a:t>
            </a:r>
            <a:endParaRPr lang="id-ID" dirty="0"/>
          </a:p>
          <a:p>
            <a:pPr marL="0" indent="0">
              <a:lnSpc>
                <a:spcPct val="160000"/>
              </a:lnSpc>
              <a:buNone/>
            </a:pPr>
            <a:r>
              <a:rPr lang="id-ID" dirty="0" smtClean="0"/>
              <a:t>	</a:t>
            </a:r>
            <a:r>
              <a:rPr lang="id-ID" dirty="0"/>
              <a:t>y</a:t>
            </a:r>
            <a:r>
              <a:rPr lang="fr-FR" dirty="0" smtClean="0"/>
              <a:t>(0</a:t>
            </a:r>
            <a:r>
              <a:rPr lang="fr-FR" dirty="0"/>
              <a:t>) </a:t>
            </a:r>
            <a:r>
              <a:rPr lang="id-ID" dirty="0" smtClean="0"/>
              <a:t>		</a:t>
            </a:r>
            <a:r>
              <a:rPr lang="fr-FR" dirty="0" smtClean="0"/>
              <a:t>= </a:t>
            </a:r>
            <a:r>
              <a:rPr lang="fr-FR" dirty="0"/>
              <a:t>.... + x(-</a:t>
            </a:r>
            <a:r>
              <a:rPr lang="fr-FR" dirty="0" smtClean="0"/>
              <a:t>2)</a:t>
            </a:r>
            <a:r>
              <a:rPr lang="id-ID" dirty="0" smtClean="0"/>
              <a:t>h</a:t>
            </a:r>
            <a:r>
              <a:rPr lang="fr-FR" dirty="0" smtClean="0"/>
              <a:t>(-</a:t>
            </a:r>
            <a:r>
              <a:rPr lang="fr-FR" dirty="0"/>
              <a:t>2</a:t>
            </a:r>
            <a:r>
              <a:rPr lang="fr-FR" dirty="0" smtClean="0"/>
              <a:t>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x</a:t>
            </a:r>
            <a:r>
              <a:rPr lang="fr-FR" dirty="0"/>
              <a:t>(-</a:t>
            </a:r>
            <a:r>
              <a:rPr lang="fr-FR" dirty="0" smtClean="0"/>
              <a:t>1)</a:t>
            </a:r>
            <a:r>
              <a:rPr lang="id-ID" dirty="0" smtClean="0"/>
              <a:t>h</a:t>
            </a:r>
            <a:r>
              <a:rPr lang="fr-FR" dirty="0" smtClean="0"/>
              <a:t>(-1)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				</a:t>
            </a:r>
            <a:r>
              <a:rPr lang="fr-FR" dirty="0" smtClean="0"/>
              <a:t>x(0)</a:t>
            </a:r>
            <a:r>
              <a:rPr lang="id-ID" dirty="0" smtClean="0"/>
              <a:t>h</a:t>
            </a:r>
            <a:r>
              <a:rPr lang="fr-FR" dirty="0" smtClean="0"/>
              <a:t>(0)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x(1)</a:t>
            </a:r>
            <a:r>
              <a:rPr lang="id-ID" dirty="0" smtClean="0"/>
              <a:t>h</a:t>
            </a:r>
            <a:r>
              <a:rPr lang="fr-FR" dirty="0" smtClean="0"/>
              <a:t>(1)....</a:t>
            </a:r>
            <a:endParaRPr lang="id-ID" dirty="0"/>
          </a:p>
          <a:p>
            <a:pPr marL="0" indent="0">
              <a:lnSpc>
                <a:spcPct val="160000"/>
              </a:lnSpc>
              <a:buNone/>
            </a:pPr>
            <a:r>
              <a:rPr lang="fr-FR" dirty="0"/>
              <a:t>		      </a:t>
            </a:r>
            <a:r>
              <a:rPr lang="id-ID" dirty="0" smtClean="0"/>
              <a:t>	</a:t>
            </a:r>
            <a:r>
              <a:rPr lang="fr-FR" dirty="0" smtClean="0"/>
              <a:t>= ...+</a:t>
            </a:r>
            <a:r>
              <a:rPr lang="id-ID" dirty="0" smtClean="0"/>
              <a:t> </a:t>
            </a:r>
            <a:r>
              <a:rPr lang="fr-FR" dirty="0" smtClean="0"/>
              <a:t>(</a:t>
            </a:r>
            <a:r>
              <a:rPr lang="fr-FR" dirty="0"/>
              <a:t>0)(2)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(</a:t>
            </a:r>
            <a:r>
              <a:rPr lang="fr-FR" dirty="0"/>
              <a:t>1)(1</a:t>
            </a:r>
            <a:r>
              <a:rPr lang="fr-FR" dirty="0" smtClean="0"/>
              <a:t>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(</a:t>
            </a:r>
            <a:r>
              <a:rPr lang="fr-FR" dirty="0"/>
              <a:t>1)(0</a:t>
            </a:r>
            <a:r>
              <a:rPr lang="fr-FR" dirty="0" smtClean="0"/>
              <a:t>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(</a:t>
            </a:r>
            <a:r>
              <a:rPr lang="fr-FR" dirty="0"/>
              <a:t>1)(0</a:t>
            </a:r>
            <a:r>
              <a:rPr lang="fr-FR" dirty="0" smtClean="0"/>
              <a:t>)</a:t>
            </a:r>
            <a:r>
              <a:rPr lang="id-ID" dirty="0" smtClean="0"/>
              <a:t> </a:t>
            </a:r>
            <a:r>
              <a:rPr lang="fr-FR" dirty="0" smtClean="0"/>
              <a:t>+....</a:t>
            </a:r>
            <a:endParaRPr lang="id-ID" dirty="0"/>
          </a:p>
          <a:p>
            <a:pPr marL="0" indent="0">
              <a:lnSpc>
                <a:spcPct val="160000"/>
              </a:lnSpc>
              <a:buNone/>
            </a:pPr>
            <a:r>
              <a:rPr lang="id-ID" dirty="0"/>
              <a:t>	</a:t>
            </a:r>
            <a:r>
              <a:rPr lang="id-ID" dirty="0" smtClean="0"/>
              <a:t>y</a:t>
            </a:r>
            <a:r>
              <a:rPr lang="fr-FR" dirty="0" smtClean="0"/>
              <a:t>(0)</a:t>
            </a:r>
            <a:r>
              <a:rPr lang="id-ID" dirty="0" smtClean="0"/>
              <a:t>		</a:t>
            </a:r>
            <a:r>
              <a:rPr lang="fr-FR" dirty="0" smtClean="0"/>
              <a:t>= </a:t>
            </a:r>
            <a:r>
              <a:rPr lang="fr-FR" dirty="0"/>
              <a:t>1</a:t>
            </a:r>
            <a:endParaRPr lang="id-ID" dirty="0"/>
          </a:p>
          <a:p>
            <a:pPr marL="0" indent="0">
              <a:buNone/>
            </a:pPr>
            <a:r>
              <a:rPr lang="fr-FR" dirty="0"/>
              <a:t> 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4719296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lnSpc>
                <a:spcPct val="160000"/>
              </a:lnSpc>
              <a:buNone/>
            </a:pPr>
            <a:r>
              <a:rPr lang="id-ID" dirty="0" smtClean="0"/>
              <a:t>c)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/>
              <a:t>n= 1</a:t>
            </a:r>
            <a:endParaRPr lang="id-ID" dirty="0"/>
          </a:p>
          <a:p>
            <a:pPr marL="0" indent="0">
              <a:lnSpc>
                <a:spcPct val="160000"/>
              </a:lnSpc>
              <a:buNone/>
            </a:pPr>
            <a:r>
              <a:rPr lang="id-ID" dirty="0" smtClean="0"/>
              <a:t>	</a:t>
            </a:r>
            <a:r>
              <a:rPr lang="fr-FR" dirty="0" smtClean="0"/>
              <a:t>x(k)</a:t>
            </a:r>
            <a:r>
              <a:rPr lang="id-ID" dirty="0" smtClean="0"/>
              <a:t>			</a:t>
            </a:r>
            <a:r>
              <a:rPr lang="fr-FR" dirty="0" smtClean="0"/>
              <a:t>= </a:t>
            </a:r>
            <a:r>
              <a:rPr lang="fr-FR" dirty="0">
                <a:sym typeface="Symbol"/>
              </a:rPr>
              <a:t></a:t>
            </a:r>
            <a:r>
              <a:rPr lang="fr-FR" dirty="0"/>
              <a:t>(k+1) + </a:t>
            </a:r>
            <a:r>
              <a:rPr lang="fr-FR" dirty="0">
                <a:sym typeface="Symbol"/>
              </a:rPr>
              <a:t></a:t>
            </a:r>
            <a:r>
              <a:rPr lang="fr-FR" dirty="0"/>
              <a:t>(k) + </a:t>
            </a:r>
            <a:r>
              <a:rPr lang="fr-FR" dirty="0">
                <a:sym typeface="Symbol"/>
              </a:rPr>
              <a:t></a:t>
            </a:r>
            <a:r>
              <a:rPr lang="fr-FR" dirty="0"/>
              <a:t>(k-1)</a:t>
            </a:r>
            <a:endParaRPr lang="id-ID" dirty="0"/>
          </a:p>
          <a:p>
            <a:pPr marL="0" indent="0">
              <a:lnSpc>
                <a:spcPct val="160000"/>
              </a:lnSpc>
              <a:buNone/>
            </a:pPr>
            <a:r>
              <a:rPr lang="id-ID" dirty="0" smtClean="0"/>
              <a:t>	h</a:t>
            </a:r>
            <a:r>
              <a:rPr lang="fr-FR" dirty="0" smtClean="0"/>
              <a:t>(</a:t>
            </a:r>
            <a:r>
              <a:rPr lang="id-ID" dirty="0" smtClean="0"/>
              <a:t>1</a:t>
            </a:r>
            <a:r>
              <a:rPr lang="fr-FR" dirty="0" smtClean="0"/>
              <a:t>-k)</a:t>
            </a:r>
            <a:r>
              <a:rPr lang="id-ID" dirty="0" smtClean="0"/>
              <a:t> = h[-(k-1)]	</a:t>
            </a:r>
            <a:r>
              <a:rPr lang="fr-FR" dirty="0" smtClean="0"/>
              <a:t>= </a:t>
            </a:r>
            <a:r>
              <a:rPr lang="fr-FR" dirty="0"/>
              <a:t>2</a:t>
            </a:r>
            <a:r>
              <a:rPr lang="fr-FR" dirty="0">
                <a:sym typeface="Symbol"/>
              </a:rPr>
              <a:t></a:t>
            </a:r>
            <a:r>
              <a:rPr lang="fr-FR" dirty="0"/>
              <a:t>(k+1) +</a:t>
            </a:r>
            <a:r>
              <a:rPr lang="fr-FR" dirty="0">
                <a:sym typeface="Symbol"/>
              </a:rPr>
              <a:t></a:t>
            </a:r>
            <a:r>
              <a:rPr lang="fr-FR" dirty="0"/>
              <a:t>(k</a:t>
            </a:r>
            <a:r>
              <a:rPr lang="fr-FR" dirty="0" smtClean="0"/>
              <a:t>)</a:t>
            </a:r>
            <a:endParaRPr lang="id-ID" dirty="0" smtClean="0"/>
          </a:p>
          <a:p>
            <a:pPr marL="0" indent="0">
              <a:lnSpc>
                <a:spcPct val="160000"/>
              </a:lnSpc>
              <a:buNone/>
            </a:pPr>
            <a:endParaRPr lang="id-ID" dirty="0"/>
          </a:p>
          <a:p>
            <a:pPr marL="0" indent="0">
              <a:lnSpc>
                <a:spcPct val="160000"/>
              </a:lnSpc>
              <a:buNone/>
            </a:pPr>
            <a:r>
              <a:rPr lang="id-ID" dirty="0" smtClean="0"/>
              <a:t>	y</a:t>
            </a:r>
            <a:r>
              <a:rPr lang="fr-FR" dirty="0" smtClean="0"/>
              <a:t>(1</a:t>
            </a:r>
            <a:r>
              <a:rPr lang="fr-FR" dirty="0"/>
              <a:t>) </a:t>
            </a:r>
            <a:r>
              <a:rPr lang="id-ID" dirty="0" smtClean="0"/>
              <a:t>	</a:t>
            </a:r>
            <a:r>
              <a:rPr lang="fr-FR" dirty="0" smtClean="0"/>
              <a:t>= ... </a:t>
            </a:r>
            <a:r>
              <a:rPr lang="fr-FR" dirty="0"/>
              <a:t>+ x(-</a:t>
            </a:r>
            <a:r>
              <a:rPr lang="fr-FR" dirty="0" smtClean="0"/>
              <a:t>2)</a:t>
            </a:r>
            <a:r>
              <a:rPr lang="id-ID" dirty="0" smtClean="0"/>
              <a:t>h</a:t>
            </a:r>
            <a:r>
              <a:rPr lang="fr-FR" dirty="0" smtClean="0"/>
              <a:t>(-</a:t>
            </a:r>
            <a:r>
              <a:rPr lang="fr-FR" dirty="0"/>
              <a:t>2</a:t>
            </a:r>
            <a:r>
              <a:rPr lang="fr-FR" dirty="0" smtClean="0"/>
              <a:t>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x</a:t>
            </a:r>
            <a:r>
              <a:rPr lang="fr-FR" dirty="0"/>
              <a:t>(-</a:t>
            </a:r>
            <a:r>
              <a:rPr lang="fr-FR" dirty="0" smtClean="0"/>
              <a:t>1)</a:t>
            </a:r>
            <a:r>
              <a:rPr lang="id-ID" dirty="0" smtClean="0"/>
              <a:t>h</a:t>
            </a:r>
            <a:r>
              <a:rPr lang="fr-FR" dirty="0" smtClean="0"/>
              <a:t>(-1)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x(0)</a:t>
            </a:r>
            <a:r>
              <a:rPr lang="id-ID" dirty="0" smtClean="0"/>
              <a:t>h</a:t>
            </a:r>
            <a:r>
              <a:rPr lang="fr-FR" dirty="0" smtClean="0"/>
              <a:t>(0)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		</a:t>
            </a:r>
            <a:r>
              <a:rPr lang="fr-FR" dirty="0" smtClean="0"/>
              <a:t>x(1)</a:t>
            </a:r>
            <a:r>
              <a:rPr lang="id-ID" dirty="0" smtClean="0"/>
              <a:t>h</a:t>
            </a:r>
            <a:r>
              <a:rPr lang="fr-FR" dirty="0" smtClean="0"/>
              <a:t>(1)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x(2)</a:t>
            </a:r>
            <a:r>
              <a:rPr lang="id-ID" dirty="0" smtClean="0"/>
              <a:t>h</a:t>
            </a:r>
            <a:r>
              <a:rPr lang="fr-FR" dirty="0" smtClean="0"/>
              <a:t>(2)</a:t>
            </a:r>
            <a:r>
              <a:rPr lang="id-ID" dirty="0" smtClean="0"/>
              <a:t> </a:t>
            </a:r>
            <a:r>
              <a:rPr lang="fr-FR" dirty="0" smtClean="0"/>
              <a:t>+....</a:t>
            </a:r>
            <a:endParaRPr lang="id-ID" dirty="0"/>
          </a:p>
          <a:p>
            <a:pPr marL="0" indent="0">
              <a:lnSpc>
                <a:spcPct val="160000"/>
              </a:lnSpc>
              <a:buNone/>
            </a:pPr>
            <a:r>
              <a:rPr lang="id-ID" dirty="0" smtClean="0"/>
              <a:t>	y</a:t>
            </a:r>
            <a:r>
              <a:rPr lang="fr-FR" dirty="0" smtClean="0"/>
              <a:t>(1)</a:t>
            </a:r>
            <a:r>
              <a:rPr lang="id-ID" dirty="0" smtClean="0"/>
              <a:t>	</a:t>
            </a:r>
            <a:r>
              <a:rPr lang="fr-FR" dirty="0" smtClean="0"/>
              <a:t>= .</a:t>
            </a:r>
            <a:r>
              <a:rPr lang="id-ID" dirty="0" smtClean="0"/>
              <a:t>.</a:t>
            </a:r>
            <a:r>
              <a:rPr lang="fr-FR" dirty="0" smtClean="0"/>
              <a:t>.+</a:t>
            </a:r>
            <a:r>
              <a:rPr lang="id-ID" dirty="0" smtClean="0"/>
              <a:t> </a:t>
            </a:r>
            <a:r>
              <a:rPr lang="fr-FR" dirty="0" smtClean="0"/>
              <a:t>(</a:t>
            </a:r>
            <a:r>
              <a:rPr lang="fr-FR" dirty="0"/>
              <a:t>0)(0</a:t>
            </a:r>
            <a:r>
              <a:rPr lang="fr-FR" dirty="0" smtClean="0"/>
              <a:t>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(1</a:t>
            </a:r>
            <a:r>
              <a:rPr lang="fr-FR" dirty="0"/>
              <a:t>)(2</a:t>
            </a:r>
            <a:r>
              <a:rPr lang="fr-FR" dirty="0" smtClean="0"/>
              <a:t>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(</a:t>
            </a:r>
            <a:r>
              <a:rPr lang="fr-FR" dirty="0"/>
              <a:t>1)(1)+(1)(0</a:t>
            </a:r>
            <a:r>
              <a:rPr lang="fr-FR" dirty="0" smtClean="0"/>
              <a:t>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(0</a:t>
            </a:r>
            <a:r>
              <a:rPr lang="fr-FR" dirty="0"/>
              <a:t>)(0</a:t>
            </a:r>
            <a:r>
              <a:rPr lang="fr-FR" dirty="0" smtClean="0"/>
              <a:t>)</a:t>
            </a:r>
            <a:r>
              <a:rPr lang="id-ID" dirty="0" smtClean="0"/>
              <a:t> </a:t>
            </a:r>
            <a:r>
              <a:rPr lang="fr-FR" dirty="0" smtClean="0"/>
              <a:t>+....</a:t>
            </a:r>
            <a:endParaRPr lang="id-ID" dirty="0"/>
          </a:p>
          <a:p>
            <a:pPr marL="0" indent="0">
              <a:lnSpc>
                <a:spcPct val="160000"/>
              </a:lnSpc>
              <a:buNone/>
            </a:pPr>
            <a:r>
              <a:rPr lang="id-ID" dirty="0" smtClean="0"/>
              <a:t>	y</a:t>
            </a:r>
            <a:r>
              <a:rPr lang="fr-FR" dirty="0" smtClean="0"/>
              <a:t>(1)</a:t>
            </a:r>
            <a:r>
              <a:rPr lang="id-ID" dirty="0" smtClean="0"/>
              <a:t>	</a:t>
            </a:r>
            <a:r>
              <a:rPr lang="fr-FR" dirty="0" smtClean="0"/>
              <a:t>= </a:t>
            </a:r>
            <a:r>
              <a:rPr lang="fr-FR" dirty="0"/>
              <a:t>3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14223242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lnSpc>
                <a:spcPct val="160000"/>
              </a:lnSpc>
              <a:buNone/>
            </a:pPr>
            <a:r>
              <a:rPr lang="id-ID" dirty="0" smtClean="0"/>
              <a:t>d)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/>
              <a:t>n= 2</a:t>
            </a:r>
            <a:endParaRPr lang="id-ID" dirty="0"/>
          </a:p>
          <a:p>
            <a:pPr marL="0" indent="0">
              <a:lnSpc>
                <a:spcPct val="160000"/>
              </a:lnSpc>
              <a:buNone/>
            </a:pPr>
            <a:r>
              <a:rPr lang="id-ID" dirty="0" smtClean="0"/>
              <a:t>	</a:t>
            </a:r>
            <a:r>
              <a:rPr lang="fr-FR" dirty="0" smtClean="0"/>
              <a:t>x(k)</a:t>
            </a:r>
            <a:r>
              <a:rPr lang="id-ID" dirty="0" smtClean="0"/>
              <a:t>			</a:t>
            </a:r>
            <a:r>
              <a:rPr lang="fr-FR" dirty="0" smtClean="0"/>
              <a:t>= </a:t>
            </a:r>
            <a:r>
              <a:rPr lang="fr-FR" dirty="0">
                <a:sym typeface="Symbol"/>
              </a:rPr>
              <a:t></a:t>
            </a:r>
            <a:r>
              <a:rPr lang="fr-FR" dirty="0"/>
              <a:t>(k+1) + </a:t>
            </a:r>
            <a:r>
              <a:rPr lang="fr-FR" dirty="0">
                <a:sym typeface="Symbol"/>
              </a:rPr>
              <a:t></a:t>
            </a:r>
            <a:r>
              <a:rPr lang="fr-FR" dirty="0"/>
              <a:t>(k) + </a:t>
            </a:r>
            <a:r>
              <a:rPr lang="fr-FR" dirty="0">
                <a:sym typeface="Symbol"/>
              </a:rPr>
              <a:t></a:t>
            </a:r>
            <a:r>
              <a:rPr lang="fr-FR" dirty="0"/>
              <a:t>(k-1)</a:t>
            </a:r>
            <a:endParaRPr lang="id-ID" dirty="0"/>
          </a:p>
          <a:p>
            <a:pPr marL="0" indent="0">
              <a:lnSpc>
                <a:spcPct val="160000"/>
              </a:lnSpc>
              <a:buNone/>
            </a:pPr>
            <a:r>
              <a:rPr lang="id-ID" dirty="0" smtClean="0"/>
              <a:t>	h</a:t>
            </a:r>
            <a:r>
              <a:rPr lang="fr-FR" dirty="0" smtClean="0"/>
              <a:t>(</a:t>
            </a:r>
            <a:r>
              <a:rPr lang="id-ID" dirty="0" smtClean="0"/>
              <a:t>2</a:t>
            </a:r>
            <a:r>
              <a:rPr lang="fr-FR" dirty="0" smtClean="0"/>
              <a:t>-k)</a:t>
            </a:r>
            <a:r>
              <a:rPr lang="id-ID" dirty="0" smtClean="0"/>
              <a:t> = h[-(k-2)]	</a:t>
            </a:r>
            <a:r>
              <a:rPr lang="fr-FR" dirty="0" smtClean="0"/>
              <a:t>= </a:t>
            </a:r>
            <a:r>
              <a:rPr lang="fr-FR" dirty="0"/>
              <a:t>2</a:t>
            </a:r>
            <a:r>
              <a:rPr lang="fr-FR" dirty="0">
                <a:sym typeface="Symbol"/>
              </a:rPr>
              <a:t></a:t>
            </a:r>
            <a:r>
              <a:rPr lang="fr-FR" dirty="0"/>
              <a:t>(k)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>
                <a:sym typeface="Symbol"/>
              </a:rPr>
              <a:t></a:t>
            </a:r>
            <a:r>
              <a:rPr lang="fr-FR" dirty="0"/>
              <a:t>(k-1</a:t>
            </a:r>
            <a:r>
              <a:rPr lang="fr-FR" dirty="0" smtClean="0"/>
              <a:t>)</a:t>
            </a:r>
            <a:endParaRPr lang="id-ID" dirty="0" smtClean="0"/>
          </a:p>
          <a:p>
            <a:pPr marL="0" indent="0">
              <a:lnSpc>
                <a:spcPct val="160000"/>
              </a:lnSpc>
              <a:buNone/>
            </a:pPr>
            <a:endParaRPr lang="id-ID" dirty="0"/>
          </a:p>
          <a:p>
            <a:pPr marL="0" indent="0">
              <a:lnSpc>
                <a:spcPct val="160000"/>
              </a:lnSpc>
              <a:buNone/>
            </a:pPr>
            <a:r>
              <a:rPr lang="id-ID" dirty="0" smtClean="0"/>
              <a:t>	y</a:t>
            </a:r>
            <a:r>
              <a:rPr lang="fr-FR" dirty="0" smtClean="0"/>
              <a:t>(</a:t>
            </a:r>
            <a:r>
              <a:rPr lang="id-ID" dirty="0" smtClean="0"/>
              <a:t>2</a:t>
            </a:r>
            <a:r>
              <a:rPr lang="fr-FR" dirty="0" smtClean="0"/>
              <a:t>) </a:t>
            </a:r>
            <a:r>
              <a:rPr lang="id-ID" dirty="0" smtClean="0"/>
              <a:t>	</a:t>
            </a:r>
            <a:r>
              <a:rPr lang="fr-FR" dirty="0" smtClean="0"/>
              <a:t>= </a:t>
            </a:r>
            <a:r>
              <a:rPr lang="fr-FR" dirty="0"/>
              <a:t>.... + x(-</a:t>
            </a:r>
            <a:r>
              <a:rPr lang="fr-FR" dirty="0" smtClean="0"/>
              <a:t>2)</a:t>
            </a:r>
            <a:r>
              <a:rPr lang="id-ID" dirty="0" smtClean="0"/>
              <a:t>h</a:t>
            </a:r>
            <a:r>
              <a:rPr lang="fr-FR" dirty="0" smtClean="0"/>
              <a:t>(-</a:t>
            </a:r>
            <a:r>
              <a:rPr lang="fr-FR" dirty="0"/>
              <a:t>2</a:t>
            </a:r>
            <a:r>
              <a:rPr lang="fr-FR" dirty="0" smtClean="0"/>
              <a:t>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x</a:t>
            </a:r>
            <a:r>
              <a:rPr lang="fr-FR" dirty="0"/>
              <a:t>(-</a:t>
            </a:r>
            <a:r>
              <a:rPr lang="fr-FR" dirty="0" smtClean="0"/>
              <a:t>1)</a:t>
            </a:r>
            <a:r>
              <a:rPr lang="id-ID" dirty="0" smtClean="0"/>
              <a:t>h</a:t>
            </a:r>
            <a:r>
              <a:rPr lang="fr-FR" dirty="0" smtClean="0"/>
              <a:t>(-1)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x(0)</a:t>
            </a:r>
            <a:r>
              <a:rPr lang="id-ID" dirty="0" smtClean="0"/>
              <a:t>h</a:t>
            </a:r>
            <a:r>
              <a:rPr lang="fr-FR" dirty="0" smtClean="0"/>
              <a:t>(0)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		</a:t>
            </a:r>
            <a:r>
              <a:rPr lang="fr-FR" dirty="0" smtClean="0"/>
              <a:t>x(1)</a:t>
            </a:r>
            <a:r>
              <a:rPr lang="id-ID" dirty="0" smtClean="0"/>
              <a:t>h</a:t>
            </a:r>
            <a:r>
              <a:rPr lang="fr-FR" dirty="0" smtClean="0"/>
              <a:t>(1)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x(2)</a:t>
            </a:r>
            <a:r>
              <a:rPr lang="id-ID" dirty="0" smtClean="0"/>
              <a:t>h</a:t>
            </a:r>
            <a:r>
              <a:rPr lang="fr-FR" dirty="0" smtClean="0"/>
              <a:t>(2)</a:t>
            </a:r>
            <a:r>
              <a:rPr lang="id-ID" dirty="0" smtClean="0"/>
              <a:t> </a:t>
            </a:r>
            <a:r>
              <a:rPr lang="fr-FR" dirty="0" smtClean="0"/>
              <a:t>+....</a:t>
            </a:r>
            <a:endParaRPr lang="id-ID" dirty="0"/>
          </a:p>
          <a:p>
            <a:pPr marL="0" indent="0">
              <a:lnSpc>
                <a:spcPct val="160000"/>
              </a:lnSpc>
              <a:buNone/>
            </a:pPr>
            <a:r>
              <a:rPr lang="id-ID" dirty="0" smtClean="0"/>
              <a:t>	y</a:t>
            </a:r>
            <a:r>
              <a:rPr lang="fr-FR" dirty="0" smtClean="0"/>
              <a:t>(</a:t>
            </a:r>
            <a:r>
              <a:rPr lang="id-ID" dirty="0" smtClean="0"/>
              <a:t>2</a:t>
            </a:r>
            <a:r>
              <a:rPr lang="fr-FR" dirty="0" smtClean="0"/>
              <a:t>)</a:t>
            </a:r>
            <a:r>
              <a:rPr lang="id-ID" dirty="0" smtClean="0"/>
              <a:t>	</a:t>
            </a:r>
            <a:r>
              <a:rPr lang="fr-FR" dirty="0" smtClean="0"/>
              <a:t>= ...+</a:t>
            </a:r>
            <a:r>
              <a:rPr lang="id-ID" dirty="0" smtClean="0"/>
              <a:t> </a:t>
            </a:r>
            <a:r>
              <a:rPr lang="fr-FR" dirty="0" smtClean="0"/>
              <a:t>(</a:t>
            </a:r>
            <a:r>
              <a:rPr lang="fr-FR" dirty="0"/>
              <a:t>0)(0</a:t>
            </a:r>
            <a:r>
              <a:rPr lang="fr-FR" dirty="0" smtClean="0"/>
              <a:t>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(</a:t>
            </a:r>
            <a:r>
              <a:rPr lang="fr-FR" dirty="0"/>
              <a:t>1)(0</a:t>
            </a:r>
            <a:r>
              <a:rPr lang="fr-FR" dirty="0" smtClean="0"/>
              <a:t>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(</a:t>
            </a:r>
            <a:r>
              <a:rPr lang="fr-FR" dirty="0"/>
              <a:t>1)(2</a:t>
            </a:r>
            <a:r>
              <a:rPr lang="fr-FR" dirty="0" smtClean="0"/>
              <a:t>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(</a:t>
            </a:r>
            <a:r>
              <a:rPr lang="fr-FR" dirty="0"/>
              <a:t>1)(1</a:t>
            </a:r>
            <a:r>
              <a:rPr lang="fr-FR" dirty="0" smtClean="0"/>
              <a:t>)</a:t>
            </a:r>
            <a:r>
              <a:rPr lang="id-ID" dirty="0" smtClean="0"/>
              <a:t> </a:t>
            </a:r>
            <a:r>
              <a:rPr lang="fr-FR" dirty="0" smtClean="0"/>
              <a:t>+</a:t>
            </a:r>
            <a:r>
              <a:rPr lang="id-ID" dirty="0" smtClean="0"/>
              <a:t> </a:t>
            </a:r>
            <a:r>
              <a:rPr lang="fr-FR" dirty="0" smtClean="0"/>
              <a:t>(</a:t>
            </a:r>
            <a:r>
              <a:rPr lang="fr-FR" dirty="0"/>
              <a:t>0)(0</a:t>
            </a:r>
            <a:r>
              <a:rPr lang="fr-FR" dirty="0" smtClean="0"/>
              <a:t>)</a:t>
            </a:r>
            <a:r>
              <a:rPr lang="id-ID" dirty="0" smtClean="0"/>
              <a:t> </a:t>
            </a:r>
            <a:r>
              <a:rPr lang="fr-FR" dirty="0" smtClean="0"/>
              <a:t>+....</a:t>
            </a:r>
            <a:endParaRPr lang="id-ID" dirty="0"/>
          </a:p>
          <a:p>
            <a:pPr marL="0" indent="0">
              <a:lnSpc>
                <a:spcPct val="160000"/>
              </a:lnSpc>
              <a:buNone/>
            </a:pPr>
            <a:r>
              <a:rPr lang="id-ID" dirty="0" smtClean="0"/>
              <a:t>	y</a:t>
            </a:r>
            <a:r>
              <a:rPr lang="fr-FR" dirty="0" smtClean="0"/>
              <a:t>(</a:t>
            </a:r>
            <a:r>
              <a:rPr lang="id-ID" dirty="0" smtClean="0"/>
              <a:t>2</a:t>
            </a:r>
            <a:r>
              <a:rPr lang="fr-FR" dirty="0" smtClean="0"/>
              <a:t>)</a:t>
            </a:r>
            <a:r>
              <a:rPr lang="id-ID" dirty="0" smtClean="0"/>
              <a:t>	</a:t>
            </a:r>
            <a:r>
              <a:rPr lang="fr-FR" dirty="0" smtClean="0"/>
              <a:t>= </a:t>
            </a:r>
            <a:r>
              <a:rPr lang="fr-FR" dirty="0"/>
              <a:t>3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26131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4BCD3EFC-E1D1-4095-A062-0536BA079B20"/>
  <p:tag name="ISPRING_SCORM_RATE_SLIDES" val="1"/>
  <p:tag name="ISPRING_SCORM_RATE_QUIZZES" val="0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_RESOURCE_PATHS_HASH_PRESENTER" val="c83a14f93be6a9995e5bb5b2da1bff57119cbc92"/>
</p:tagLst>
</file>

<file path=ppt/theme/theme1.xml><?xml version="1.0" encoding="utf-8"?>
<a:theme xmlns:a="http://schemas.openxmlformats.org/drawingml/2006/main" name="Sample presentation slides [3]">
  <a:themeElements>
    <a:clrScheme name="Sample presentation slides [3] 1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BFA907"/>
      </a:accent2>
      <a:accent3>
        <a:srgbClr val="FFFFFF"/>
      </a:accent3>
      <a:accent4>
        <a:srgbClr val="174578"/>
      </a:accent4>
      <a:accent5>
        <a:srgbClr val="AACAE2"/>
      </a:accent5>
      <a:accent6>
        <a:srgbClr val="AD9906"/>
      </a:accent6>
      <a:hlink>
        <a:srgbClr val="6E81E0"/>
      </a:hlink>
      <a:folHlink>
        <a:srgbClr val="009999"/>
      </a:folHlink>
    </a:clrScheme>
    <a:fontScheme name="Sample presentation slides [3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[3]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[3]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[3]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 [3]</Template>
  <TotalTime>431</TotalTime>
  <Words>972</Words>
  <Application>Microsoft Office PowerPoint</Application>
  <PresentationFormat>On-screen Show (4:3)</PresentationFormat>
  <Paragraphs>396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Sample presentation slides [3]</vt:lpstr>
      <vt:lpstr>Image</vt:lpstr>
      <vt:lpstr>Equation</vt:lpstr>
      <vt:lpstr>Visio</vt:lpstr>
      <vt:lpstr>KONVOLUSI DISKRIT</vt:lpstr>
      <vt:lpstr>Konvolusi</vt:lpstr>
      <vt:lpstr>Konvolusi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VI.Konvolusi Diskrit</dc:title>
  <dc:creator>oemar</dc:creator>
  <cp:lastModifiedBy>ismail - [2010]</cp:lastModifiedBy>
  <cp:revision>25</cp:revision>
  <dcterms:created xsi:type="dcterms:W3CDTF">2004-12-08T09:44:26Z</dcterms:created>
  <dcterms:modified xsi:type="dcterms:W3CDTF">2014-01-30T00:27:14Z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TC011367961033</vt:lpwstr>
  </property>
</Properties>
</file>